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14317" r:id="rId5"/>
    <p:sldId id="14299" r:id="rId6"/>
    <p:sldId id="14300" r:id="rId7"/>
    <p:sldId id="14301" r:id="rId8"/>
    <p:sldId id="14302" r:id="rId9"/>
    <p:sldId id="14303" r:id="rId10"/>
    <p:sldId id="14304" r:id="rId11"/>
    <p:sldId id="14305" r:id="rId12"/>
    <p:sldId id="14306" r:id="rId13"/>
    <p:sldId id="436" r:id="rId14"/>
    <p:sldId id="14308" r:id="rId15"/>
    <p:sldId id="14307" r:id="rId16"/>
    <p:sldId id="14283" r:id="rId17"/>
    <p:sldId id="14311" r:id="rId18"/>
    <p:sldId id="14312" r:id="rId19"/>
    <p:sldId id="14281" r:id="rId20"/>
    <p:sldId id="14309" r:id="rId21"/>
    <p:sldId id="14310" r:id="rId22"/>
    <p:sldId id="458" r:id="rId23"/>
    <p:sldId id="14313" r:id="rId24"/>
    <p:sldId id="14314" r:id="rId25"/>
    <p:sldId id="14315" r:id="rId26"/>
    <p:sldId id="1430" r:id="rId27"/>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Guidlines" id="{7600BFFF-D250-4E02-8993-F7BB46D905E9}">
          <p14:sldIdLst>
            <p14:sldId id="14317"/>
            <p14:sldId id="14299"/>
            <p14:sldId id="14300"/>
            <p14:sldId id="14301"/>
            <p14:sldId id="14302"/>
            <p14:sldId id="14303"/>
            <p14:sldId id="14304"/>
            <p14:sldId id="14305"/>
            <p14:sldId id="14306"/>
            <p14:sldId id="436"/>
            <p14:sldId id="14308"/>
            <p14:sldId id="14307"/>
            <p14:sldId id="14283"/>
            <p14:sldId id="14311"/>
            <p14:sldId id="14312"/>
            <p14:sldId id="14281"/>
            <p14:sldId id="14309"/>
            <p14:sldId id="14310"/>
            <p14:sldId id="458"/>
            <p14:sldId id="14313"/>
            <p14:sldId id="14314"/>
            <p14:sldId id="14315"/>
          </p14:sldIdLst>
        </p14:section>
        <p14:section name="AWS Dark Template" id="{D5BB76F4-83CF-43C2-B768-FA13CADF33A0}">
          <p14:sldIdLst>
            <p14:sldId id="1430"/>
          </p14:sldIdLst>
        </p14:section>
      </p14:sectionLst>
    </p:ext>
    <p:ext uri="{EFAFB233-063F-42B5-8137-9DF3F51BA10A}">
      <p15:sldGuideLst xmlns:p15="http://schemas.microsoft.com/office/powerpoint/2012/main">
        <p15:guide id="1" orient="horz" pos="2592" userDrawn="1">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vid Griffith" initials="DG" lastIdx="2" clrIdx="7">
    <p:extLst>
      <p:ext uri="{19B8F6BF-5375-455C-9EA6-DF929625EA0E}">
        <p15:presenceInfo xmlns:p15="http://schemas.microsoft.com/office/powerpoint/2012/main" userId="S::davidg@silverfoxprod.com::d098c8ac-700f-46f0-bf84-2134bdb9d901"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1"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5F07"/>
    <a:srgbClr val="232F3F"/>
    <a:srgbClr val="202A36"/>
    <a:srgbClr val="000000"/>
    <a:srgbClr val="FFFFFF"/>
    <a:srgbClr val="150454"/>
    <a:srgbClr val="00A8F9"/>
    <a:srgbClr val="0018C6"/>
    <a:srgbClr val="D232AA"/>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autoAdjust="0"/>
    <p:restoredTop sz="67535" autoAdjust="0"/>
  </p:normalViewPr>
  <p:slideViewPr>
    <p:cSldViewPr snapToGrid="0">
      <p:cViewPr varScale="1">
        <p:scale>
          <a:sx n="67" d="100"/>
          <a:sy n="67" d="100"/>
        </p:scale>
        <p:origin x="1696" y="18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078"/>
    </p:cViewPr>
  </p:sorterViewPr>
  <p:notesViewPr>
    <p:cSldViewPr snapToGrid="0" showGuides="1">
      <p:cViewPr varScale="1">
        <p:scale>
          <a:sx n="92" d="100"/>
          <a:sy n="92" d="100"/>
        </p:scale>
        <p:origin x="364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49DB7B-B63E-DC45-832F-600CC3226E9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9B914A9-4DB1-2C47-A7A2-E1574A714524}">
      <dgm:prSet phldrT="[Text]"/>
      <dgm:spPr/>
      <dgm:t>
        <a:bodyPr/>
        <a:lstStyle/>
        <a:p>
          <a:r>
            <a:rPr lang="en-US" dirty="0"/>
            <a:t>Implementation</a:t>
          </a:r>
        </a:p>
      </dgm:t>
    </dgm:pt>
    <dgm:pt modelId="{97F1178A-D430-8D4B-8344-35086EB657CD}" type="parTrans" cxnId="{DADA7AAF-86D1-784E-8BAA-84AAEC6D5A44}">
      <dgm:prSet/>
      <dgm:spPr/>
      <dgm:t>
        <a:bodyPr/>
        <a:lstStyle/>
        <a:p>
          <a:endParaRPr lang="en-US"/>
        </a:p>
      </dgm:t>
    </dgm:pt>
    <dgm:pt modelId="{50333EFE-39B1-8040-95CA-B8BFCFE0DEC1}" type="sibTrans" cxnId="{DADA7AAF-86D1-784E-8BAA-84AAEC6D5A44}">
      <dgm:prSet/>
      <dgm:spPr/>
      <dgm:t>
        <a:bodyPr/>
        <a:lstStyle/>
        <a:p>
          <a:endParaRPr lang="en-US"/>
        </a:p>
      </dgm:t>
    </dgm:pt>
    <dgm:pt modelId="{1E6DBF7D-8D62-634A-A3F2-5225DF2BFD01}">
      <dgm:prSet phldrT="[Text]"/>
      <dgm:spPr/>
      <dgm:t>
        <a:bodyPr/>
        <a:lstStyle/>
        <a:p>
          <a:r>
            <a:rPr lang="en-US" dirty="0"/>
            <a:t>Deployment</a:t>
          </a:r>
        </a:p>
      </dgm:t>
    </dgm:pt>
    <dgm:pt modelId="{00E6905D-A5C6-E04B-86FF-073CBD1E07F9}" type="parTrans" cxnId="{AA2C0B93-B312-174F-83A4-5D500F1A0F64}">
      <dgm:prSet/>
      <dgm:spPr/>
      <dgm:t>
        <a:bodyPr/>
        <a:lstStyle/>
        <a:p>
          <a:endParaRPr lang="en-US"/>
        </a:p>
      </dgm:t>
    </dgm:pt>
    <dgm:pt modelId="{E925D5A6-9E60-3B46-895C-0EAB4F2296FB}" type="sibTrans" cxnId="{AA2C0B93-B312-174F-83A4-5D500F1A0F64}">
      <dgm:prSet/>
      <dgm:spPr/>
      <dgm:t>
        <a:bodyPr/>
        <a:lstStyle/>
        <a:p>
          <a:endParaRPr lang="en-US"/>
        </a:p>
      </dgm:t>
    </dgm:pt>
    <dgm:pt modelId="{CECFACD4-8044-7A44-B8EA-43DAB8179507}">
      <dgm:prSet phldrT="[Text]"/>
      <dgm:spPr/>
      <dgm:t>
        <a:bodyPr/>
        <a:lstStyle/>
        <a:p>
          <a:r>
            <a:rPr lang="en-US" dirty="0"/>
            <a:t>Feedback</a:t>
          </a:r>
        </a:p>
      </dgm:t>
    </dgm:pt>
    <dgm:pt modelId="{71063A55-A6D8-CD45-BC71-71122AF1FB86}" type="parTrans" cxnId="{6BE73DC2-F5B0-D64A-B015-383FD514F2A0}">
      <dgm:prSet/>
      <dgm:spPr/>
      <dgm:t>
        <a:bodyPr/>
        <a:lstStyle/>
        <a:p>
          <a:endParaRPr lang="en-US"/>
        </a:p>
      </dgm:t>
    </dgm:pt>
    <dgm:pt modelId="{8143D22F-1E4B-FB4B-9D6D-57BBF43CC0CC}" type="sibTrans" cxnId="{6BE73DC2-F5B0-D64A-B015-383FD514F2A0}">
      <dgm:prSet/>
      <dgm:spPr/>
      <dgm:t>
        <a:bodyPr/>
        <a:lstStyle/>
        <a:p>
          <a:endParaRPr lang="en-US"/>
        </a:p>
      </dgm:t>
    </dgm:pt>
    <dgm:pt modelId="{B3252CC0-64A8-3A4D-88B0-7690B732941B}" type="pres">
      <dgm:prSet presAssocID="{E349DB7B-B63E-DC45-832F-600CC3226E97}" presName="cycle" presStyleCnt="0">
        <dgm:presLayoutVars>
          <dgm:dir/>
          <dgm:resizeHandles val="exact"/>
        </dgm:presLayoutVars>
      </dgm:prSet>
      <dgm:spPr/>
    </dgm:pt>
    <dgm:pt modelId="{C0377906-418D-0F49-BE24-23E4CD7E1F33}" type="pres">
      <dgm:prSet presAssocID="{09B914A9-4DB1-2C47-A7A2-E1574A714524}" presName="node" presStyleLbl="node1" presStyleIdx="0" presStyleCnt="3" custScaleX="77410" custScaleY="79636">
        <dgm:presLayoutVars>
          <dgm:bulletEnabled val="1"/>
        </dgm:presLayoutVars>
      </dgm:prSet>
      <dgm:spPr/>
    </dgm:pt>
    <dgm:pt modelId="{ED9323EF-CB4F-EC4F-9067-2EED44F0BF37}" type="pres">
      <dgm:prSet presAssocID="{50333EFE-39B1-8040-95CA-B8BFCFE0DEC1}" presName="sibTrans" presStyleLbl="sibTrans2D1" presStyleIdx="0" presStyleCnt="3"/>
      <dgm:spPr/>
    </dgm:pt>
    <dgm:pt modelId="{627E7AFA-2F61-8F46-94BE-857408AFC273}" type="pres">
      <dgm:prSet presAssocID="{50333EFE-39B1-8040-95CA-B8BFCFE0DEC1}" presName="connectorText" presStyleLbl="sibTrans2D1" presStyleIdx="0" presStyleCnt="3"/>
      <dgm:spPr/>
    </dgm:pt>
    <dgm:pt modelId="{D8433BCC-11A6-6547-BC82-1949CC71DE30}" type="pres">
      <dgm:prSet presAssocID="{1E6DBF7D-8D62-634A-A3F2-5225DF2BFD01}" presName="node" presStyleLbl="node1" presStyleIdx="1" presStyleCnt="3" custScaleX="77410" custScaleY="79636">
        <dgm:presLayoutVars>
          <dgm:bulletEnabled val="1"/>
        </dgm:presLayoutVars>
      </dgm:prSet>
      <dgm:spPr/>
    </dgm:pt>
    <dgm:pt modelId="{9550E846-1CA9-684E-A865-26CC7B673D0E}" type="pres">
      <dgm:prSet presAssocID="{E925D5A6-9E60-3B46-895C-0EAB4F2296FB}" presName="sibTrans" presStyleLbl="sibTrans2D1" presStyleIdx="1" presStyleCnt="3"/>
      <dgm:spPr/>
    </dgm:pt>
    <dgm:pt modelId="{C85EE8F2-E3B8-C04B-B355-579C76D2BED5}" type="pres">
      <dgm:prSet presAssocID="{E925D5A6-9E60-3B46-895C-0EAB4F2296FB}" presName="connectorText" presStyleLbl="sibTrans2D1" presStyleIdx="1" presStyleCnt="3"/>
      <dgm:spPr/>
    </dgm:pt>
    <dgm:pt modelId="{25B77FB7-6CD1-D14D-AA31-52F105D7593D}" type="pres">
      <dgm:prSet presAssocID="{CECFACD4-8044-7A44-B8EA-43DAB8179507}" presName="node" presStyleLbl="node1" presStyleIdx="2" presStyleCnt="3" custScaleX="77410" custScaleY="79636">
        <dgm:presLayoutVars>
          <dgm:bulletEnabled val="1"/>
        </dgm:presLayoutVars>
      </dgm:prSet>
      <dgm:spPr/>
    </dgm:pt>
    <dgm:pt modelId="{7B277110-1141-BF47-8626-CF47AD4DF4F7}" type="pres">
      <dgm:prSet presAssocID="{8143D22F-1E4B-FB4B-9D6D-57BBF43CC0CC}" presName="sibTrans" presStyleLbl="sibTrans2D1" presStyleIdx="2" presStyleCnt="3"/>
      <dgm:spPr/>
    </dgm:pt>
    <dgm:pt modelId="{ED32D0EC-B152-0540-AF4C-42A84E0A2930}" type="pres">
      <dgm:prSet presAssocID="{8143D22F-1E4B-FB4B-9D6D-57BBF43CC0CC}" presName="connectorText" presStyleLbl="sibTrans2D1" presStyleIdx="2" presStyleCnt="3"/>
      <dgm:spPr/>
    </dgm:pt>
  </dgm:ptLst>
  <dgm:cxnLst>
    <dgm:cxn modelId="{7091BE02-8DE2-8048-865F-87C47324E4FA}" type="presOf" srcId="{1E6DBF7D-8D62-634A-A3F2-5225DF2BFD01}" destId="{D8433BCC-11A6-6547-BC82-1949CC71DE30}" srcOrd="0" destOrd="0" presId="urn:microsoft.com/office/officeart/2005/8/layout/cycle2"/>
    <dgm:cxn modelId="{4C98AC17-265D-D340-B075-57C01C00BEDB}" type="presOf" srcId="{CECFACD4-8044-7A44-B8EA-43DAB8179507}" destId="{25B77FB7-6CD1-D14D-AA31-52F105D7593D}" srcOrd="0" destOrd="0" presId="urn:microsoft.com/office/officeart/2005/8/layout/cycle2"/>
    <dgm:cxn modelId="{9BCCFC34-55E3-694E-B005-6EE104574568}" type="presOf" srcId="{8143D22F-1E4B-FB4B-9D6D-57BBF43CC0CC}" destId="{7B277110-1141-BF47-8626-CF47AD4DF4F7}" srcOrd="0" destOrd="0" presId="urn:microsoft.com/office/officeart/2005/8/layout/cycle2"/>
    <dgm:cxn modelId="{BFD9D640-0BA0-D045-B4C4-8E327A7233AE}" type="presOf" srcId="{E925D5A6-9E60-3B46-895C-0EAB4F2296FB}" destId="{9550E846-1CA9-684E-A865-26CC7B673D0E}" srcOrd="0" destOrd="0" presId="urn:microsoft.com/office/officeart/2005/8/layout/cycle2"/>
    <dgm:cxn modelId="{CD579C5B-4497-C946-AFBB-01C7701A4136}" type="presOf" srcId="{8143D22F-1E4B-FB4B-9D6D-57BBF43CC0CC}" destId="{ED32D0EC-B152-0540-AF4C-42A84E0A2930}" srcOrd="1" destOrd="0" presId="urn:microsoft.com/office/officeart/2005/8/layout/cycle2"/>
    <dgm:cxn modelId="{A5B68788-C46F-954D-A63B-EDB8F21D1CA6}" type="presOf" srcId="{E925D5A6-9E60-3B46-895C-0EAB4F2296FB}" destId="{C85EE8F2-E3B8-C04B-B355-579C76D2BED5}" srcOrd="1" destOrd="0" presId="urn:microsoft.com/office/officeart/2005/8/layout/cycle2"/>
    <dgm:cxn modelId="{AA2C0B93-B312-174F-83A4-5D500F1A0F64}" srcId="{E349DB7B-B63E-DC45-832F-600CC3226E97}" destId="{1E6DBF7D-8D62-634A-A3F2-5225DF2BFD01}" srcOrd="1" destOrd="0" parTransId="{00E6905D-A5C6-E04B-86FF-073CBD1E07F9}" sibTransId="{E925D5A6-9E60-3B46-895C-0EAB4F2296FB}"/>
    <dgm:cxn modelId="{99B6529B-787E-B846-9274-58974C17B0CC}" type="presOf" srcId="{50333EFE-39B1-8040-95CA-B8BFCFE0DEC1}" destId="{ED9323EF-CB4F-EC4F-9067-2EED44F0BF37}" srcOrd="0" destOrd="0" presId="urn:microsoft.com/office/officeart/2005/8/layout/cycle2"/>
    <dgm:cxn modelId="{91783DAE-0759-EB44-8D06-0C67307216B0}" type="presOf" srcId="{50333EFE-39B1-8040-95CA-B8BFCFE0DEC1}" destId="{627E7AFA-2F61-8F46-94BE-857408AFC273}" srcOrd="1" destOrd="0" presId="urn:microsoft.com/office/officeart/2005/8/layout/cycle2"/>
    <dgm:cxn modelId="{DADA7AAF-86D1-784E-8BAA-84AAEC6D5A44}" srcId="{E349DB7B-B63E-DC45-832F-600CC3226E97}" destId="{09B914A9-4DB1-2C47-A7A2-E1574A714524}" srcOrd="0" destOrd="0" parTransId="{97F1178A-D430-8D4B-8344-35086EB657CD}" sibTransId="{50333EFE-39B1-8040-95CA-B8BFCFE0DEC1}"/>
    <dgm:cxn modelId="{6A85F0BF-7EE1-6E47-8834-7B1D6CD3CDCE}" type="presOf" srcId="{E349DB7B-B63E-DC45-832F-600CC3226E97}" destId="{B3252CC0-64A8-3A4D-88B0-7690B732941B}" srcOrd="0" destOrd="0" presId="urn:microsoft.com/office/officeart/2005/8/layout/cycle2"/>
    <dgm:cxn modelId="{6BE73DC2-F5B0-D64A-B015-383FD514F2A0}" srcId="{E349DB7B-B63E-DC45-832F-600CC3226E97}" destId="{CECFACD4-8044-7A44-B8EA-43DAB8179507}" srcOrd="2" destOrd="0" parTransId="{71063A55-A6D8-CD45-BC71-71122AF1FB86}" sibTransId="{8143D22F-1E4B-FB4B-9D6D-57BBF43CC0CC}"/>
    <dgm:cxn modelId="{647B7EC6-8DE0-0040-89E6-E8C8EC1F58CD}" type="presOf" srcId="{09B914A9-4DB1-2C47-A7A2-E1574A714524}" destId="{C0377906-418D-0F49-BE24-23E4CD7E1F33}" srcOrd="0" destOrd="0" presId="urn:microsoft.com/office/officeart/2005/8/layout/cycle2"/>
    <dgm:cxn modelId="{CAEA415B-0CD0-4547-8E20-80EE58B2D0CA}" type="presParOf" srcId="{B3252CC0-64A8-3A4D-88B0-7690B732941B}" destId="{C0377906-418D-0F49-BE24-23E4CD7E1F33}" srcOrd="0" destOrd="0" presId="urn:microsoft.com/office/officeart/2005/8/layout/cycle2"/>
    <dgm:cxn modelId="{34CF0B0F-0AC8-9444-95F1-4432889BA3F5}" type="presParOf" srcId="{B3252CC0-64A8-3A4D-88B0-7690B732941B}" destId="{ED9323EF-CB4F-EC4F-9067-2EED44F0BF37}" srcOrd="1" destOrd="0" presId="urn:microsoft.com/office/officeart/2005/8/layout/cycle2"/>
    <dgm:cxn modelId="{7219EBA4-0D2B-E84B-8509-ED9DCB56FB3F}" type="presParOf" srcId="{ED9323EF-CB4F-EC4F-9067-2EED44F0BF37}" destId="{627E7AFA-2F61-8F46-94BE-857408AFC273}" srcOrd="0" destOrd="0" presId="urn:microsoft.com/office/officeart/2005/8/layout/cycle2"/>
    <dgm:cxn modelId="{47D711E7-2E4A-F246-A963-5E951D7FADED}" type="presParOf" srcId="{B3252CC0-64A8-3A4D-88B0-7690B732941B}" destId="{D8433BCC-11A6-6547-BC82-1949CC71DE30}" srcOrd="2" destOrd="0" presId="urn:microsoft.com/office/officeart/2005/8/layout/cycle2"/>
    <dgm:cxn modelId="{8587004A-0C8C-F345-B9D0-5B2992C46B6B}" type="presParOf" srcId="{B3252CC0-64A8-3A4D-88B0-7690B732941B}" destId="{9550E846-1CA9-684E-A865-26CC7B673D0E}" srcOrd="3" destOrd="0" presId="urn:microsoft.com/office/officeart/2005/8/layout/cycle2"/>
    <dgm:cxn modelId="{9BBDB4DB-2921-864F-A520-1264E9367709}" type="presParOf" srcId="{9550E846-1CA9-684E-A865-26CC7B673D0E}" destId="{C85EE8F2-E3B8-C04B-B355-579C76D2BED5}" srcOrd="0" destOrd="0" presId="urn:microsoft.com/office/officeart/2005/8/layout/cycle2"/>
    <dgm:cxn modelId="{E620D68F-A5A7-8D4A-BED1-F8E6A0EFDDC4}" type="presParOf" srcId="{B3252CC0-64A8-3A4D-88B0-7690B732941B}" destId="{25B77FB7-6CD1-D14D-AA31-52F105D7593D}" srcOrd="4" destOrd="0" presId="urn:microsoft.com/office/officeart/2005/8/layout/cycle2"/>
    <dgm:cxn modelId="{0172975D-A16B-DC4C-91AA-E8E67DC3D14D}" type="presParOf" srcId="{B3252CC0-64A8-3A4D-88B0-7690B732941B}" destId="{7B277110-1141-BF47-8626-CF47AD4DF4F7}" srcOrd="5" destOrd="0" presId="urn:microsoft.com/office/officeart/2005/8/layout/cycle2"/>
    <dgm:cxn modelId="{01906556-2949-2B4B-B7E8-28E61C47D612}" type="presParOf" srcId="{7B277110-1141-BF47-8626-CF47AD4DF4F7}" destId="{ED32D0EC-B152-0540-AF4C-42A84E0A293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77906-418D-0F49-BE24-23E4CD7E1F33}">
      <dsp:nvSpPr>
        <dsp:cNvPr id="0" name=""/>
        <dsp:cNvSpPr/>
      </dsp:nvSpPr>
      <dsp:spPr>
        <a:xfrm>
          <a:off x="3446169" y="379860"/>
          <a:ext cx="1922588" cy="19778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Implementation</a:t>
          </a:r>
        </a:p>
      </dsp:txBody>
      <dsp:txXfrm>
        <a:off x="3727725" y="669513"/>
        <a:ext cx="1359476" cy="1398568"/>
      </dsp:txXfrm>
    </dsp:sp>
    <dsp:sp modelId="{ED9323EF-CB4F-EC4F-9067-2EED44F0BF37}">
      <dsp:nvSpPr>
        <dsp:cNvPr id="0" name=""/>
        <dsp:cNvSpPr/>
      </dsp:nvSpPr>
      <dsp:spPr>
        <a:xfrm rot="3600000">
          <a:off x="4858672" y="2540933"/>
          <a:ext cx="935001" cy="8382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21539" y="2599690"/>
        <a:ext cx="683532" cy="502937"/>
      </dsp:txXfrm>
    </dsp:sp>
    <dsp:sp modelId="{D8433BCC-11A6-6547-BC82-1949CC71DE30}">
      <dsp:nvSpPr>
        <dsp:cNvPr id="0" name=""/>
        <dsp:cNvSpPr/>
      </dsp:nvSpPr>
      <dsp:spPr>
        <a:xfrm>
          <a:off x="5310050" y="3608196"/>
          <a:ext cx="1922588" cy="19778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Deployment</a:t>
          </a:r>
        </a:p>
      </dsp:txBody>
      <dsp:txXfrm>
        <a:off x="5591606" y="3897849"/>
        <a:ext cx="1359476" cy="1398568"/>
      </dsp:txXfrm>
    </dsp:sp>
    <dsp:sp modelId="{9550E846-1CA9-684E-A865-26CC7B673D0E}">
      <dsp:nvSpPr>
        <dsp:cNvPr id="0" name=""/>
        <dsp:cNvSpPr/>
      </dsp:nvSpPr>
      <dsp:spPr>
        <a:xfrm rot="10800000">
          <a:off x="3956170" y="4178018"/>
          <a:ext cx="956741" cy="8382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207639" y="4345664"/>
        <a:ext cx="705272" cy="502937"/>
      </dsp:txXfrm>
    </dsp:sp>
    <dsp:sp modelId="{25B77FB7-6CD1-D14D-AA31-52F105D7593D}">
      <dsp:nvSpPr>
        <dsp:cNvPr id="0" name=""/>
        <dsp:cNvSpPr/>
      </dsp:nvSpPr>
      <dsp:spPr>
        <a:xfrm>
          <a:off x="1582288" y="3608196"/>
          <a:ext cx="1922588" cy="197787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Feedback</a:t>
          </a:r>
        </a:p>
      </dsp:txBody>
      <dsp:txXfrm>
        <a:off x="1863844" y="3897849"/>
        <a:ext cx="1359476" cy="1398568"/>
      </dsp:txXfrm>
    </dsp:sp>
    <dsp:sp modelId="{7B277110-1141-BF47-8626-CF47AD4DF4F7}">
      <dsp:nvSpPr>
        <dsp:cNvPr id="0" name=""/>
        <dsp:cNvSpPr/>
      </dsp:nvSpPr>
      <dsp:spPr>
        <a:xfrm rot="18000000">
          <a:off x="2994791" y="2586767"/>
          <a:ext cx="935001" cy="8382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57658" y="2863302"/>
        <a:ext cx="683532" cy="50293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5/14/21 4:56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5/14/21 4:56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ccenture.com/ie-en/insights/strategy/ungcceostudy"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press.spglobal.com/2021-01-19-S-P-Global-Ratings-New-White-Paper-Examines-Sharpening-Focus-On-Corporate-Responsibility-To-Society" TargetMode="External"/><Relationship Id="rId4" Type="http://schemas.openxmlformats.org/officeDocument/2006/relationships/hyperlink" Target="https://www.ga-institute.com/research-reports/flash-reports/2020-sp-500-flash-report.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baseline="0" dirty="0"/>
              <a:t>It’s exciting to see all of the effort lately around corporate social responsibility – a very determined focus on things like environmental sustainability; diversity, equity, and inclusion; workplace safety; community involvement; ethical sourcing; and ethical corporate behavior in general. It raises an interesting question: what role should we be playing in CSR as technologists, as IT professionals, as a DevOps community?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5/14/21 4:56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What can YOU, technologists, do about sustainability? I have four suggestions for you. The first is self-serving, but I’m going to say it anyway, because it’s so important.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Get into the cloud! On average, each workload that’s moved from a company’s datacenter to the cloud reduces its carbon footprint by 88%!</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reason: a combination of things. 61% of carbon reduction is attributable to more efficient servers and higher server utilization (datacenter servers are generally used only to about 18% of their capacity), 11% to more efficient data center facilities, and 17% to reduced electricity consumption and renewable energy usage.</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We work with our energy providers to supply us with renewable energy, and we generate a lot of renewable energy ourselves. We’re on a path to powering our operations with 100% renewable energy by 2025. In 2019, we reached 42% renewable energy across our business. Amazon has 127 solar and wind projects around the world that deliver more than 18 million megawatt hours of energy annually—enough to power more than 1.7 million U.S. homes.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88861-F865-4DCC-9A78-BBFD9BBF0E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8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next thing you can do is an extension of that idea. You can actually engineer your applications for sustainability. I talked before about how DevOps has easily become </a:t>
            </a:r>
            <a:r>
              <a:rPr lang="en-US" sz="1100" kern="1200" dirty="0" err="1">
                <a:solidFill>
                  <a:schemeClr val="tx1"/>
                </a:solidFill>
                <a:effectLst/>
                <a:latin typeface="+mn-lt"/>
                <a:ea typeface="+mn-ea"/>
                <a:cs typeface="+mn-cs"/>
              </a:rPr>
              <a:t>DevSecBizFinOps</a:t>
            </a:r>
            <a:r>
              <a:rPr lang="en-US" sz="1100" kern="1200" dirty="0">
                <a:solidFill>
                  <a:schemeClr val="tx1"/>
                </a:solidFill>
                <a:effectLst/>
                <a:latin typeface="+mn-lt"/>
                <a:ea typeface="+mn-ea"/>
                <a:cs typeface="+mn-cs"/>
              </a:rPr>
              <a:t>. Well, it can also become </a:t>
            </a:r>
            <a:r>
              <a:rPr lang="en-US" sz="1100" kern="1200" dirty="0" err="1">
                <a:solidFill>
                  <a:schemeClr val="tx1"/>
                </a:solidFill>
                <a:effectLst/>
                <a:latin typeface="+mn-lt"/>
                <a:ea typeface="+mn-ea"/>
                <a:cs typeface="+mn-cs"/>
              </a:rPr>
              <a:t>DevSustainableOps</a:t>
            </a:r>
            <a:r>
              <a:rPr lang="en-US" sz="1100" kern="1200" dirty="0">
                <a:solidFill>
                  <a:schemeClr val="tx1"/>
                </a:solidFill>
                <a:effectLst/>
                <a:latin typeface="+mn-lt"/>
                <a:ea typeface="+mn-ea"/>
                <a:cs typeface="+mn-cs"/>
              </a:rPr>
              <a:t>. You can treat your carbon footprint as one more engineering variable that you’re trying to optimize. That’s right, you can actually code in a way that reduces your power consumption. We’re hoping to release some guidance on how to do so.</a:t>
            </a:r>
          </a:p>
          <a:p>
            <a:r>
              <a:rPr lang="en-US" sz="11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88861-F865-4DCC-9A78-BBFD9BBF0E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81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sz="1100" kern="1200" dirty="0">
                <a:solidFill>
                  <a:schemeClr val="tx1"/>
                </a:solidFill>
                <a:effectLst/>
                <a:latin typeface="+mn-lt"/>
                <a:ea typeface="+mn-ea"/>
                <a:cs typeface="+mn-cs"/>
              </a:rPr>
              <a:t>The next thing you can do is to help bring transparency to help your company adjust its carbon footprint. I’m not just talking about the carbon footprint of your IT infrastructure, but of your company’s operations as a whole – and the footprint of its supply chain.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Perhaps you can make adjustments by measuring the temperature in a building, or reporting on the location of delivery vehicles. You can also use external data—you might be able to cool more efficiently if you also know the temperature outside, or to route trucks more efficiently if you have satellite images of local roads.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AWS hosts a broad variety of data sets to make this easier--weather data, satellite data, and biological data, for example. Landsat satellite imagery is available for free from NASA and the USGS. The Amazon Sustainability Data Initiative manages open data related to sustainability. ASDI also facilitates data partnerships, for example our collaboration with Open Source-Climate, which is using open data to address climate-related financial risk to investors, companies and communities. The AWS Data Exchange is a marketplace for commercial data of all types, and includes many data sets of potential relevance to sustainability.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There is a fourth thing you can do, and I’ll come back to it in a few minutes. That is to pressure your suppliers – including AWS – to be responsible with their own carbon footprints.</a:t>
            </a:r>
          </a:p>
          <a:p>
            <a:r>
              <a:rPr lang="en-US" sz="1100" kern="1200" dirty="0">
                <a:solidFill>
                  <a:schemeClr val="tx1"/>
                </a:solidFill>
                <a:effectLst/>
                <a:latin typeface="+mn-lt"/>
                <a:ea typeface="+mn-ea"/>
                <a:cs typeface="+mn-cs"/>
              </a:rPr>
              <a:t>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788861-F865-4DCC-9A78-BBFD9BBF0E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821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An example.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Quantas</a:t>
            </a:r>
            <a:r>
              <a:rPr lang="en-US" dirty="0"/>
              <a:t> is using machine learning to optimize airplane routes </a:t>
            </a:r>
            <a:r>
              <a:rPr lang="en-US" dirty="0" err="1"/>
              <a:t>en</a:t>
            </a:r>
            <a:r>
              <a:rPr lang="en-US" dirty="0"/>
              <a:t>-route. That saves time and can improve safety by avoiding bad weather. It has also resulting in reducing fuel use by 1-2%, which is a *lot* of fuel when you look at home many miles </a:t>
            </a:r>
            <a:r>
              <a:rPr lang="en-US" dirty="0" err="1"/>
              <a:t>Quantas</a:t>
            </a:r>
            <a:r>
              <a:rPr lang="en-US" dirty="0"/>
              <a:t> flies.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03539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move on to Diversity, Equity, and Inclusion. What, specifically, can you, DevOps practitioners of the world, do to improve DEI?</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 co-authored a blog post on this topic recently, so you might want to have a look at that for some more details.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First, let’s look at the composition of DevOps teams themselves. We know that technology in general isn’t diverse enough. According to a Harvard Business Review article, diverse teams out-innovate and out-perform others, being 45% more likely to grow their market share and 70% more likely to capture new markets. According to a Bersin/Deloitte talent management study, the companies highest on their diversity and inclusion maturity scale—“companies that look at leadership and inclusion as a hallmark of their talent strategy”—are 1.8 times more likely to be change-ready and 1.7 times more likely to be innovation leaders in their markets.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very concept of DevOps is based on the power of combining different ways of thinking – originally, development and operations. But the power of diversity goes way beyond that. Build diverse and inclusive teams.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Secondly, we suggested in the blog post that you can help your organization bring an engineering mindset to diversity, equity, and inclusion. It might seem like a strange idea. But let’s say that your company’s lack of diversity is a defect that must be remediated. That’s a requirement. How do we handle requirements in DevOps and the digital world? We formulate hypotheses and test them. Perhaps there’s an issue in your position descriptions. Make change and gauge its impact. Or in where and how you recruit. Test. When you find what works, put more resources into it.</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Accessibility: are your systems accessible to people with disabilities? And think about the new possibilities opened up during COVID as working from home became more feasible – we can hire more people with disabilities who can work better from home, or people who need to care for children or older adults.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And a final idea for you. Data. It’s in making data available that you find where you might have issues or solutions. A quick story: my colleague told of a mentorship program at one of his companies where they discovered that African Americans were participating in surprisingly low numbers. It turned out that the people running the program were trying to match them, sensibly, with African American mentors. But since there were so few African Americans in high positions, there were few mentors available! </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61334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Your supply chain – both your supply chain for IT products and services and that of your entire company. You have leverage over your suppliers – you can choose to buy from the ones that show social responsibility. You can sometimes even put clauses into contracts.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At Amazon, for example, we do insist on social responsibility from our suppliers. As I mentioned before, we work to reduce the carbon emissions of our entire supply chain. Here are some of the things that we insist on:</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Fair wages for employees</a:t>
            </a:r>
          </a:p>
          <a:p>
            <a:pPr lvl="0"/>
            <a:r>
              <a:rPr lang="en-US" sz="1100" kern="1200" dirty="0">
                <a:solidFill>
                  <a:schemeClr val="tx1"/>
                </a:solidFill>
                <a:effectLst/>
                <a:latin typeface="+mn-lt"/>
                <a:ea typeface="+mn-ea"/>
                <a:cs typeface="+mn-cs"/>
              </a:rPr>
              <a:t>Safe workplaces</a:t>
            </a:r>
          </a:p>
          <a:p>
            <a:pPr lvl="0"/>
            <a:r>
              <a:rPr lang="en-US" sz="1100" kern="1200" dirty="0">
                <a:solidFill>
                  <a:schemeClr val="tx1"/>
                </a:solidFill>
                <a:effectLst/>
                <a:latin typeface="+mn-lt"/>
                <a:ea typeface="+mn-ea"/>
                <a:cs typeface="+mn-cs"/>
              </a:rPr>
              <a:t>Freely chosen employment</a:t>
            </a:r>
          </a:p>
          <a:p>
            <a:pPr lvl="0"/>
            <a:r>
              <a:rPr lang="en-US" sz="1100" kern="1200" dirty="0">
                <a:solidFill>
                  <a:schemeClr val="tx1"/>
                </a:solidFill>
                <a:effectLst/>
                <a:latin typeface="+mn-lt"/>
                <a:ea typeface="+mn-ea"/>
                <a:cs typeface="+mn-cs"/>
              </a:rPr>
              <a:t>Empowerment of women</a:t>
            </a:r>
          </a:p>
          <a:p>
            <a:pPr lvl="0"/>
            <a:r>
              <a:rPr lang="en-US" sz="1100" kern="1200" dirty="0">
                <a:solidFill>
                  <a:schemeClr val="tx1"/>
                </a:solidFill>
                <a:effectLst/>
                <a:latin typeface="+mn-lt"/>
                <a:ea typeface="+mn-ea"/>
                <a:cs typeface="+mn-cs"/>
              </a:rPr>
              <a:t>Environmental protection</a:t>
            </a:r>
          </a:p>
          <a:p>
            <a:pPr lvl="0"/>
            <a:r>
              <a:rPr lang="en-US" sz="1100" kern="1200" dirty="0">
                <a:solidFill>
                  <a:schemeClr val="tx1"/>
                </a:solidFill>
                <a:effectLst/>
                <a:latin typeface="+mn-lt"/>
                <a:ea typeface="+mn-ea"/>
                <a:cs typeface="+mn-cs"/>
              </a:rPr>
              <a:t>Supply chain transparency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2019, we conducted 4,082 assessments to determine what suppliers to work with and to continually improve the practices of those suppliers.</a:t>
            </a:r>
          </a:p>
          <a:p>
            <a:r>
              <a:rPr lang="en-US" sz="1100" kern="1200" dirty="0">
                <a:solidFill>
                  <a:schemeClr val="tx1"/>
                </a:solidFill>
                <a:effectLst/>
                <a:latin typeface="+mn-lt"/>
                <a:ea typeface="+mn-ea"/>
                <a:cs typeface="+mn-cs"/>
              </a:rPr>
              <a:t>These are some examples of what you could be doing to drive good practices through your supply chain.</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69016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Nestle, the world’s largest food and beverage company,  is using blockchain for traceability and chain-of-origin in manufacturing. This allows them to insure use of sustainable commodities, and fair trade and labor, at every step in complicated supply chains. For example- Nestle can ensure the coffee beans delivered came form the small farm they contracted with, rather than an </a:t>
            </a:r>
            <a:r>
              <a:rPr lang="en-US" dirty="0" err="1"/>
              <a:t>unkown</a:t>
            </a:r>
            <a:r>
              <a:rPr lang="en-US" dirty="0"/>
              <a:t> party that could be contributing to deforestation. coffee beans batch number.</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4067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 mentioned that you should keep the pressure on all of your suppliers – including Amazon. So I owe you an account of what Amazon is doing on sustainability.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Here’s Amazon’s carbon footprint today. I’ve divided it into Scope 1, Scope 2, and Scope 3 emissions (explanation). As you know, we have a huge global operation – 1.3 million employees. There is a lot to optimize. Here are some of the commitments we’ve made.</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4267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We’ve created the Amazon Climate Pledge, to have net-zero emissions by 2040, ten years ahead of the Paris Accords. We will be 100% renewable energy by 2025, just 4 years from now – I already told you about our wind farms. We will be 50% shipment-zero by 2030. Shipment-zero means that each of our shipments will be net-zero. That is bigger than it sounds. We’ve ordered 100,000 electric delivery vehicles to be delivered this year, but that’s just a piece. Shipment-zero includes our fulfillment centers and packaging as well as transportation. 60% of our fulfillment centers now have solar roofs that generate 80% of needed electricity. To save water we use evaporative cooling, recycled water, and on-premises water treatment. I could talk forever about this.</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9581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dirty="0"/>
              <a:t>Shipment Zero gives you an idea of the complexity of the undertaking. The idea is to make every Amazon shipment net zero carbon, with half of all shipments achieving net zero carbon by 2030. This means that the fulfillment operations to deliver a customer shipment are net zero carbon—from the fulfillment center where an item is picked off the shelf, to the materials used to package the item, and the vehicles that transport the package to the customer’s door, and working with vendor across the supply chain.</a:t>
            </a:r>
          </a:p>
          <a:p>
            <a:endParaRPr lang="en-US" sz="2000" b="0" dirty="0"/>
          </a:p>
          <a:p>
            <a:r>
              <a:rPr lang="en-US" sz="2000" b="0" dirty="0"/>
              <a:t>As steps toward this goal we’ve installed solar roofs on 60 Amazon facilities (not small roofs), which can generate as much as 80% of a facility’s annual power needs.</a:t>
            </a:r>
          </a:p>
          <a:p>
            <a:endParaRPr lang="en-US" sz="2000" b="0" dirty="0"/>
          </a:p>
          <a:p>
            <a:r>
              <a:rPr lang="en-US" sz="2000" b="0" dirty="0"/>
              <a:t>Amazon also recently ordered 100,000 new electric delivery vehicles, the largest such order ever. They’ll start delivering packages in 2021, with 10k on the road by 2022 and all 100k deployed by 2030.</a:t>
            </a:r>
          </a:p>
        </p:txBody>
      </p:sp>
      <p:sp>
        <p:nvSpPr>
          <p:cNvPr id="4" name="Slide Number Placeholder 3"/>
          <p:cNvSpPr>
            <a:spLocks noGrp="1"/>
          </p:cNvSpPr>
          <p:nvPr>
            <p:ph type="sldNum" sz="quarter" idx="10"/>
          </p:nvPr>
        </p:nvSpPr>
        <p:spPr/>
        <p:txBody>
          <a:bodyPr/>
          <a:lstStyle/>
          <a:p>
            <a:fld id="{4F788861-F865-4DCC-9A78-BBFD9BBF0ED6}" type="slidenum">
              <a:rPr lang="en-US" smtClean="0"/>
              <a:t>19</a:t>
            </a:fld>
            <a:endParaRPr lang="en-US"/>
          </a:p>
        </p:txBody>
      </p:sp>
    </p:spTree>
    <p:extLst>
      <p:ext uri="{BB962C8B-B14F-4D97-AF65-F5344CB8AC3E}">
        <p14:creationId xmlns:p14="http://schemas.microsoft.com/office/powerpoint/2010/main" val="60684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DevOps is based on humane approaches to IT. It’s also an extremely flexible model. With DevOps we obtain fast feedback. We can monitor results and feed back into incremental improvements. We can absorb silos into cross-functional teams. We can include any sorts of goals. This extensibility is shown in the way DevOps has easily become </a:t>
            </a:r>
            <a:r>
              <a:rPr lang="en-US" sz="1100" kern="1200" dirty="0" err="1">
                <a:solidFill>
                  <a:schemeClr val="tx1"/>
                </a:solidFill>
                <a:effectLst/>
                <a:latin typeface="+mn-lt"/>
                <a:ea typeface="+mn-ea"/>
                <a:cs typeface="+mn-cs"/>
              </a:rPr>
              <a:t>DevSecOps</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BizOps</a:t>
            </a:r>
            <a:r>
              <a:rPr lang="en-US" sz="1100" kern="1200" dirty="0">
                <a:solidFill>
                  <a:schemeClr val="tx1"/>
                </a:solidFill>
                <a:effectLst/>
                <a:latin typeface="+mn-lt"/>
                <a:ea typeface="+mn-ea"/>
                <a:cs typeface="+mn-cs"/>
              </a:rPr>
              <a:t>, FinOps, etc.</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&lt;click&gt;</a:t>
            </a:r>
          </a:p>
          <a:p>
            <a:r>
              <a:rPr lang="en-US" sz="1100" kern="1200" dirty="0">
                <a:solidFill>
                  <a:schemeClr val="tx1"/>
                </a:solidFill>
                <a:effectLst/>
                <a:latin typeface="+mn-lt"/>
                <a:ea typeface="+mn-ea"/>
                <a:cs typeface="+mn-cs"/>
              </a:rPr>
              <a:t>We can use our DevOps fast-feedback cycle to accomplish social goals and to implement social guardrails. We can use the DevOps mental models even outside of IT to address social objectives incrementally with fast-feedback cycles. Today I’ll explain how.</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8083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last area I want to mention is ethical use of technology.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First, you are responsible for the quality of your products, and you owe it to your customers to make sure you are delivering high quality to them. We don’t always think of it that way, but it’s a matter of social responsibility. In some cases, quality issues can be dangerous – think about software for medical devices, for example.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Secondly, securing your systems is a social responsibility. As Josh Corman and his organization I am the Cavalry have pointed out, there can be tremendous danger in failing to secure medical devices; vehicle features like cruise control, parking assist, collision avoidance, and location monitoring; connected home devices like microphones and cameras, security systems, and appliances; and, of course, national and global infrastructure. Ransomware has interfered with the operation of hospitals and governments. When you secure your systems, you are not just protecting your company, but protecting the public. It’s a responsibility.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The privacy of your customers and employees is also a social responsibility. Today we need to think of privacy as something that we must design into everything we do – not something we try to add later … or when it’s too late. Privacy (and security) is an aspect of quality, part of what it takes to be building things right. Both are engineering parameters for DevOps teams, and require automated guardrails and carefully implemented practices.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 can’t go into detail about this last one because it requires an entire session on its own, but I think it’s becoming clear to all of us that AI is a whole new thing, that’s going to require ethical decisions and ethical oversight. We have to make sure it is used responsibly and free of bias.</a:t>
            </a: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Image by &lt;a </a:t>
            </a:r>
            <a:r>
              <a:rPr lang="en-US" sz="1100" kern="1200" dirty="0" err="1">
                <a:solidFill>
                  <a:schemeClr val="tx1"/>
                </a:solidFill>
                <a:effectLst/>
                <a:latin typeface="+mn-lt"/>
                <a:ea typeface="+mn-ea"/>
                <a:cs typeface="+mn-cs"/>
              </a:rPr>
              <a:t>href</a:t>
            </a:r>
            <a:r>
              <a:rPr lang="en-US" sz="1100" kern="1200" dirty="0">
                <a:solidFill>
                  <a:schemeClr val="tx1"/>
                </a:solidFill>
                <a:effectLst/>
                <a:latin typeface="+mn-lt"/>
                <a:ea typeface="+mn-ea"/>
                <a:cs typeface="+mn-cs"/>
              </a:rPr>
              <a:t>="https://</a:t>
            </a:r>
            <a:r>
              <a:rPr lang="en-US" sz="1100" kern="1200" dirty="0" err="1">
                <a:solidFill>
                  <a:schemeClr val="tx1"/>
                </a:solidFill>
                <a:effectLst/>
                <a:latin typeface="+mn-lt"/>
                <a:ea typeface="+mn-ea"/>
                <a:cs typeface="+mn-cs"/>
              </a:rPr>
              <a:t>pixabay.com</a:t>
            </a:r>
            <a:r>
              <a:rPr lang="en-US" sz="1100" kern="1200" dirty="0">
                <a:solidFill>
                  <a:schemeClr val="tx1"/>
                </a:solidFill>
                <a:effectLst/>
                <a:latin typeface="+mn-lt"/>
                <a:ea typeface="+mn-ea"/>
                <a:cs typeface="+mn-cs"/>
              </a:rPr>
              <a:t>/users/thedigitalartist-202249/?</a:t>
            </a:r>
            <a:r>
              <a:rPr lang="en-US" sz="1100" kern="1200" dirty="0" err="1">
                <a:solidFill>
                  <a:schemeClr val="tx1"/>
                </a:solidFill>
                <a:effectLst/>
                <a:latin typeface="+mn-lt"/>
                <a:ea typeface="+mn-ea"/>
                <a:cs typeface="+mn-cs"/>
              </a:rPr>
              <a:t>utm_source</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link-attribution&amp;amp;utm_medium</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referral&amp;amp;utm_campaign</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image&amp;amp;utm_content</a:t>
            </a:r>
            <a:r>
              <a:rPr lang="en-US" sz="1100" kern="1200" dirty="0">
                <a:solidFill>
                  <a:schemeClr val="tx1"/>
                </a:solidFill>
                <a:effectLst/>
                <a:latin typeface="+mn-lt"/>
                <a:ea typeface="+mn-ea"/>
                <a:cs typeface="+mn-cs"/>
              </a:rPr>
              <a:t>=3443590"&gt;Pete 😀&lt;/a&gt; from &lt;a </a:t>
            </a:r>
            <a:r>
              <a:rPr lang="en-US" sz="1100" kern="1200" dirty="0" err="1">
                <a:solidFill>
                  <a:schemeClr val="tx1"/>
                </a:solidFill>
                <a:effectLst/>
                <a:latin typeface="+mn-lt"/>
                <a:ea typeface="+mn-ea"/>
                <a:cs typeface="+mn-cs"/>
              </a:rPr>
              <a:t>href</a:t>
            </a:r>
            <a:r>
              <a:rPr lang="en-US" sz="1100" kern="1200" dirty="0">
                <a:solidFill>
                  <a:schemeClr val="tx1"/>
                </a:solidFill>
                <a:effectLst/>
                <a:latin typeface="+mn-lt"/>
                <a:ea typeface="+mn-ea"/>
                <a:cs typeface="+mn-cs"/>
              </a:rPr>
              <a:t>="https://</a:t>
            </a:r>
            <a:r>
              <a:rPr lang="en-US" sz="1100" kern="1200" dirty="0" err="1">
                <a:solidFill>
                  <a:schemeClr val="tx1"/>
                </a:solidFill>
                <a:effectLst/>
                <a:latin typeface="+mn-lt"/>
                <a:ea typeface="+mn-ea"/>
                <a:cs typeface="+mn-cs"/>
              </a:rPr>
              <a:t>pixabay.com</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utm_source</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link-attribution&amp;amp;utm_medium</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referral&amp;amp;utm_campaign</a:t>
            </a:r>
            <a:r>
              <a:rPr lang="en-US" sz="1100" kern="1200" dirty="0">
                <a:solidFill>
                  <a:schemeClr val="tx1"/>
                </a:solidFill>
                <a:effectLst/>
                <a:latin typeface="+mn-lt"/>
                <a:ea typeface="+mn-ea"/>
                <a:cs typeface="+mn-cs"/>
              </a:rPr>
              <a:t>=</a:t>
            </a:r>
            <a:r>
              <a:rPr lang="en-US" sz="1100" kern="1200" dirty="0" err="1">
                <a:solidFill>
                  <a:schemeClr val="tx1"/>
                </a:solidFill>
                <a:effectLst/>
                <a:latin typeface="+mn-lt"/>
                <a:ea typeface="+mn-ea"/>
                <a:cs typeface="+mn-cs"/>
              </a:rPr>
              <a:t>image&amp;amp;utm_content</a:t>
            </a:r>
            <a:r>
              <a:rPr lang="en-US" sz="1100" kern="1200" dirty="0">
                <a:solidFill>
                  <a:schemeClr val="tx1"/>
                </a:solidFill>
                <a:effectLst/>
                <a:latin typeface="+mn-lt"/>
                <a:ea typeface="+mn-ea"/>
                <a:cs typeface="+mn-cs"/>
              </a:rPr>
              <a:t>=3443590"&gt;</a:t>
            </a:r>
            <a:r>
              <a:rPr lang="en-US" sz="1100" kern="1200" dirty="0" err="1">
                <a:solidFill>
                  <a:schemeClr val="tx1"/>
                </a:solidFill>
                <a:effectLst/>
                <a:latin typeface="+mn-lt"/>
                <a:ea typeface="+mn-ea"/>
                <a:cs typeface="+mn-cs"/>
              </a:rPr>
              <a:t>Pixabay</a:t>
            </a:r>
            <a:r>
              <a:rPr lang="en-US" sz="1100" kern="1200" dirty="0">
                <a:solidFill>
                  <a:schemeClr val="tx1"/>
                </a:solidFill>
                <a:effectLst/>
                <a:latin typeface="+mn-lt"/>
                <a:ea typeface="+mn-ea"/>
                <a:cs typeface="+mn-cs"/>
              </a:rPr>
              <a:t>&lt;/a&gt;</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28880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you look across the landscape of ESG, you’ll see that technology plays a surprisingly large – and unexpected – role. And DevOps provides us the model for integrating social concerns into our technology work, just as its rapid feedback and iteration approach provides a valuable model even for non-technological social responsibility.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As technologists, you should be thinking about the potential your technology offers to solve social problems. You should be looking at environmental sustainability and the contribution you can make. You should be taking on the responsibility for fostering diversity, equity, and inclusion. You should be using your leverage with your supply chain to make sure that your suppliers’ practices are equally responsible. And you should be putting guardrails into the way you do technology to make sure that it in itself is socially responsible.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can engineer for sustainability</a:t>
            </a:r>
          </a:p>
          <a:p>
            <a:r>
              <a:rPr lang="en-US" sz="1100" kern="1200" dirty="0">
                <a:solidFill>
                  <a:schemeClr val="tx1"/>
                </a:solidFill>
                <a:effectLst/>
                <a:latin typeface="+mn-lt"/>
                <a:ea typeface="+mn-ea"/>
                <a:cs typeface="+mn-cs"/>
              </a:rPr>
              <a:t>We can engineer for DEI</a:t>
            </a:r>
          </a:p>
          <a:p>
            <a:r>
              <a:rPr lang="en-US" sz="1100" kern="1200" dirty="0">
                <a:solidFill>
                  <a:schemeClr val="tx1"/>
                </a:solidFill>
                <a:effectLst/>
                <a:latin typeface="+mn-lt"/>
                <a:ea typeface="+mn-ea"/>
                <a:cs typeface="+mn-cs"/>
              </a:rPr>
              <a:t>We can source ethically</a:t>
            </a:r>
          </a:p>
          <a:p>
            <a:r>
              <a:rPr lang="en-US" sz="1100" kern="1200" dirty="0">
                <a:solidFill>
                  <a:schemeClr val="tx1"/>
                </a:solidFill>
                <a:effectLst/>
                <a:latin typeface="+mn-lt"/>
                <a:ea typeface="+mn-ea"/>
                <a:cs typeface="+mn-cs"/>
              </a:rPr>
              <a:t>We can use technology ethically</a:t>
            </a:r>
          </a:p>
          <a:p>
            <a:r>
              <a:rPr lang="en-US" sz="1100" kern="1200" dirty="0">
                <a:solidFill>
                  <a:schemeClr val="tx1"/>
                </a:solidFill>
                <a:effectLst/>
                <a:latin typeface="+mn-lt"/>
                <a:ea typeface="+mn-ea"/>
                <a:cs typeface="+mn-cs"/>
              </a:rPr>
              <a:t>We can use technology to solve difficult social problems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have a lot of work to do.</a:t>
            </a:r>
          </a:p>
          <a:p>
            <a:r>
              <a:rPr lang="en-US" sz="1100" kern="1200" dirty="0">
                <a:solidFill>
                  <a:schemeClr val="tx1"/>
                </a:solidFill>
                <a:effectLst/>
                <a:latin typeface="+mn-lt"/>
                <a:ea typeface="+mn-ea"/>
                <a:cs typeface="+mn-cs"/>
              </a:rPr>
              <a:t> </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0513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63952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3487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Today I’ll talk about four areas in particular, but there are many others we could discuss.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Environmental Sustainability</a:t>
            </a:r>
          </a:p>
          <a:p>
            <a:r>
              <a:rPr lang="en-US" sz="1100" kern="1200" dirty="0">
                <a:solidFill>
                  <a:schemeClr val="tx1"/>
                </a:solidFill>
                <a:effectLst/>
                <a:latin typeface="+mn-lt"/>
                <a:ea typeface="+mn-ea"/>
                <a:cs typeface="+mn-cs"/>
              </a:rPr>
              <a:t>Diversity, Equity, and Inclusion</a:t>
            </a:r>
          </a:p>
          <a:p>
            <a:r>
              <a:rPr lang="en-US" sz="1100" kern="1200" dirty="0">
                <a:solidFill>
                  <a:schemeClr val="tx1"/>
                </a:solidFill>
                <a:effectLst/>
                <a:latin typeface="+mn-lt"/>
                <a:ea typeface="+mn-ea"/>
                <a:cs typeface="+mn-cs"/>
              </a:rPr>
              <a:t>Ethical Sourcing</a:t>
            </a:r>
          </a:p>
          <a:p>
            <a:r>
              <a:rPr lang="en-US" sz="1100" kern="1200" dirty="0">
                <a:solidFill>
                  <a:schemeClr val="tx1"/>
                </a:solidFill>
                <a:effectLst/>
                <a:latin typeface="+mn-lt"/>
                <a:ea typeface="+mn-ea"/>
                <a:cs typeface="+mn-cs"/>
              </a:rPr>
              <a:t>Ethical Technology</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3947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let me explain who I am and why I’m talking to you about social responsibility today. Strategist; USCIS; Became involved in CSR projects like homelessness, reskilling the unemployed and underemployed, and refugees; now ESG is a big issue for our executives. </a:t>
            </a:r>
          </a:p>
          <a:p>
            <a:r>
              <a:rPr lang="en-US" sz="1100" kern="1200" dirty="0">
                <a:solidFill>
                  <a:schemeClr val="tx1"/>
                </a:solidFill>
                <a:effectLst/>
                <a:latin typeface="+mn-lt"/>
                <a:ea typeface="+mn-ea"/>
                <a:cs typeface="+mn-cs"/>
              </a:rPr>
              <a: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8906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a few definitions. CSR, corporate social responsibility, are the socially beneficial and responsible activities that companies perform. This might include reducing their carbon footprint, increasing their diversity and inclusion, contributing to their communities. Stakeholder capitalism is idea that companies need to satisfy other stakeholders besides just their owners – employees, communities, and so on. ESG – environmental, social, and governance - goes a step further: it is about building governance mechanisms into the company that make CSR an everyday part of the company’s activities. It involves setting targets, stating principles, setting up decision frameworks and investment strategies, incentivizing the right behaviors, and providing public transparency and accountability.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ESG is a big deal today. Private equity firms and venture capitalists increasingly take it into consideration when making investments.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Let me throw a few statistics at you.</a:t>
            </a:r>
          </a:p>
          <a:p>
            <a:pPr lvl="0"/>
            <a:r>
              <a:rPr lang="en-US" sz="1100" kern="1200" dirty="0">
                <a:solidFill>
                  <a:schemeClr val="tx1"/>
                </a:solidFill>
                <a:effectLst/>
                <a:latin typeface="+mn-lt"/>
                <a:ea typeface="+mn-ea"/>
                <a:cs typeface="+mn-cs"/>
              </a:rPr>
              <a:t>**Forty-five percent of board directors now say that ESG is a regular part of the board’s agenda (up from 34% in 2019). </a:t>
            </a:r>
          </a:p>
          <a:p>
            <a:pPr lvl="0"/>
            <a:r>
              <a:rPr lang="en-US" sz="1100" kern="1200" dirty="0">
                <a:solidFill>
                  <a:schemeClr val="tx1"/>
                </a:solidFill>
                <a:effectLst/>
                <a:latin typeface="+mn-lt"/>
                <a:ea typeface="+mn-ea"/>
                <a:cs typeface="+mn-cs"/>
              </a:rPr>
              <a:t>**Eighty-two percent rank being a fair employer and good corporate citizen as “extremely” or “very” important.</a:t>
            </a:r>
          </a:p>
          <a:p>
            <a:pPr lvl="0"/>
            <a:r>
              <a:rPr lang="en-US" sz="1100" kern="1200" dirty="0">
                <a:solidFill>
                  <a:schemeClr val="tx1"/>
                </a:solidFill>
                <a:effectLst/>
                <a:latin typeface="+mn-lt"/>
                <a:ea typeface="+mn-ea"/>
                <a:cs typeface="+mn-cs"/>
              </a:rPr>
              <a:t>**56% of US-listed companies whose market capitalization is over $25 billion have put ESG measures into their executive incentive plans,</a:t>
            </a:r>
          </a:p>
          <a:p>
            <a:pPr lvl="0"/>
            <a:r>
              <a:rPr lang="en-US" sz="1100" kern="1200" dirty="0">
                <a:solidFill>
                  <a:schemeClr val="tx1"/>
                </a:solidFill>
                <a:effectLst/>
                <a:latin typeface="+mn-lt"/>
                <a:ea typeface="+mn-ea"/>
                <a:cs typeface="+mn-cs"/>
              </a:rPr>
              <a:t>**48% of CEOs are implementing sustainability into their operations.</a:t>
            </a:r>
          </a:p>
          <a:p>
            <a:pPr lvl="0"/>
            <a:r>
              <a:rPr lang="en-US" sz="1100" kern="1200" dirty="0">
                <a:solidFill>
                  <a:schemeClr val="tx1"/>
                </a:solidFill>
                <a:effectLst/>
                <a:latin typeface="+mn-lt"/>
                <a:ea typeface="+mn-ea"/>
                <a:cs typeface="+mn-cs"/>
              </a:rPr>
              <a:t>**In 2019, 90% of the companies in the S&amp;P 500 index published a sustainability report, up from only 20% in 2011.</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And here’s the key point. Environmental and social governance directly affects business performance: companies on the S&amp;P 500 ESG Index outperformed, suffered fewer losses, and recovered faster than the S&amp;P 500 during the pandemic.</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But what does all this have to do with technology and technologists? First, I want to tell you about some things I learned about the role of technology in solving social problems, then I’ll talk about what you can do in your own companies.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Sources:</a:t>
            </a:r>
          </a:p>
          <a:p>
            <a:r>
              <a:rPr lang="en-US" sz="1100" kern="1200" dirty="0">
                <a:solidFill>
                  <a:schemeClr val="tx1"/>
                </a:solidFill>
                <a:effectLst/>
                <a:latin typeface="+mn-lt"/>
                <a:ea typeface="+mn-ea"/>
                <a:cs typeface="+mn-cs"/>
              </a:rPr>
              <a:t>PWC, “ESG Oversight: The Corporate Director’s Guide,” November 2020, p. 14 (</a:t>
            </a:r>
            <a:r>
              <a:rPr lang="en-US" sz="1100" kern="1200" dirty="0" err="1">
                <a:solidFill>
                  <a:schemeClr val="tx1"/>
                </a:solidFill>
                <a:effectLst/>
                <a:latin typeface="+mn-lt"/>
                <a:ea typeface="+mn-ea"/>
                <a:cs typeface="+mn-cs"/>
              </a:rPr>
              <a:t>pwc.com</a:t>
            </a:r>
            <a:r>
              <a:rPr lang="en-US" sz="1100" kern="1200" dirty="0">
                <a:solidFill>
                  <a:schemeClr val="tx1"/>
                </a:solidFill>
                <a:effectLst/>
                <a:latin typeface="+mn-lt"/>
                <a:ea typeface="+mn-ea"/>
                <a:cs typeface="+mn-cs"/>
              </a:rPr>
              <a:t>/us/</a:t>
            </a:r>
            <a:r>
              <a:rPr lang="en-US" sz="1100" kern="1200" dirty="0" err="1">
                <a:solidFill>
                  <a:schemeClr val="tx1"/>
                </a:solidFill>
                <a:effectLst/>
                <a:latin typeface="+mn-lt"/>
                <a:ea typeface="+mn-ea"/>
                <a:cs typeface="+mn-cs"/>
              </a:rPr>
              <a:t>ESGguide</a:t>
            </a:r>
            <a:r>
              <a:rPr lang="en-US" sz="1100" kern="1200" dirty="0">
                <a:solidFill>
                  <a:schemeClr val="tx1"/>
                </a:solidFill>
                <a:effectLst/>
                <a:latin typeface="+mn-lt"/>
                <a:ea typeface="+mn-ea"/>
                <a:cs typeface="+mn-cs"/>
              </a:rPr>
              <a:t>)</a:t>
            </a:r>
          </a:p>
          <a:p>
            <a:r>
              <a:rPr lang="en-US" sz="1100" kern="1200" dirty="0">
                <a:solidFill>
                  <a:schemeClr val="tx1"/>
                </a:solidFill>
                <a:effectLst/>
                <a:latin typeface="+mn-lt"/>
                <a:ea typeface="+mn-ea"/>
                <a:cs typeface="+mn-cs"/>
              </a:rPr>
              <a:t>Nolan, p. 37</a:t>
            </a:r>
          </a:p>
          <a:p>
            <a:r>
              <a:rPr lang="en-US" sz="1100" kern="1200" dirty="0">
                <a:solidFill>
                  <a:schemeClr val="tx1"/>
                </a:solidFill>
                <a:effectLst/>
                <a:latin typeface="+mn-lt"/>
                <a:ea typeface="+mn-ea"/>
                <a:cs typeface="+mn-cs"/>
              </a:rPr>
              <a:t>“ESG and Incentive Plans” in Corporate Board Member (24:1, First Quarter 2021) p. 9.</a:t>
            </a:r>
          </a:p>
          <a:p>
            <a:r>
              <a:rPr lang="en-US" sz="1100" u="sng" kern="1200" dirty="0">
                <a:solidFill>
                  <a:schemeClr val="tx1"/>
                </a:solidFill>
                <a:effectLst/>
                <a:latin typeface="+mn-lt"/>
                <a:ea typeface="+mn-ea"/>
                <a:cs typeface="+mn-cs"/>
                <a:hlinkClick r:id="rId3"/>
              </a:rPr>
              <a:t>Peter Lacy, “UNGC – Accenture Strategy CEO Study on Sustainability” for Accenture, September 24, 2019</a:t>
            </a:r>
            <a:endParaRPr lang="en-US" sz="1100" kern="1200" dirty="0">
              <a:solidFill>
                <a:schemeClr val="tx1"/>
              </a:solidFill>
              <a:effectLst/>
              <a:latin typeface="+mn-lt"/>
              <a:ea typeface="+mn-ea"/>
              <a:cs typeface="+mn-cs"/>
            </a:endParaRPr>
          </a:p>
          <a:p>
            <a:r>
              <a:rPr lang="en-US" sz="1100" u="sng" kern="1200" dirty="0">
                <a:solidFill>
                  <a:schemeClr val="tx1"/>
                </a:solidFill>
                <a:effectLst/>
                <a:latin typeface="+mn-lt"/>
                <a:ea typeface="+mn-ea"/>
                <a:cs typeface="+mn-cs"/>
                <a:hlinkClick r:id="rId4"/>
              </a:rPr>
              <a:t>Governance &amp; Accountability Institute, Inc., “90% of S&amp;P 500 Index® Companies Publish Sustainability / Responsibility Reports in 2019,” July 16, 2020</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u="sng" kern="1200" dirty="0">
                <a:solidFill>
                  <a:schemeClr val="tx1"/>
                </a:solidFill>
                <a:effectLst/>
                <a:latin typeface="+mn-lt"/>
                <a:ea typeface="+mn-ea"/>
                <a:cs typeface="+mn-cs"/>
                <a:hlinkClick r:id="rId5"/>
              </a:rPr>
              <a:t>S&amp;P Global, “S&amp;P Global Ratings’ New White Paper Examines Sharpening Focus On Corporate Responsibility To Society,” January 19, 2021</a:t>
            </a:r>
            <a:endParaRPr lang="en-US" sz="11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50385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100" kern="1200" dirty="0">
                <a:solidFill>
                  <a:schemeClr val="tx1"/>
                </a:solidFill>
                <a:effectLst/>
                <a:latin typeface="+mn-lt"/>
                <a:ea typeface="+mn-ea"/>
                <a:cs typeface="+mn-cs"/>
              </a:rPr>
              <a:t>Let’s take a problem like homelessness. What does technology have to do with it? I mentioned that I’ve been involved in some of AWS’s efforts.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Here’s something you might not know: in many jurisdictions, there is Public Supportive Housing available for people who are experiencing homelessness. I don’t mean shelters; I mean long-term housing. And in many jurisdictions a good portion of that housing is unoccupied. Why?</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 qualify for housing, an individual needs to prove their eligibility. That usually involves producing documents like their birth certificate, social security card, proof of need, and so on. A lot of documents. And what person, seeping rough on the streets is carrying those documents? There are nonprofits that help people with this process, but even with their help, it takes 6-18 months to establish all this documentation and get approval. In the meantime the housing is unoccupied.</a:t>
            </a:r>
          </a:p>
          <a:p>
            <a:endParaRPr lang="en-US" dirty="0"/>
          </a:p>
          <a:p>
            <a:r>
              <a:rPr lang="en-US" sz="1100" kern="1200" dirty="0">
                <a:solidFill>
                  <a:schemeClr val="tx1"/>
                </a:solidFill>
                <a:effectLst/>
                <a:latin typeface="+mn-lt"/>
                <a:ea typeface="+mn-ea"/>
                <a:cs typeface="+mn-cs"/>
              </a:rPr>
              <a:t>Why don’t we provide this proof electronically through communication from one government agency to another? For example, why can’t the social security administration tell the public housing department that the person has a social security card? Or why can’t we scan these documents and store them electronically, so at least the second time the person goes through this process we already have their documentation?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We recently released such a product with the Baltimore City government. There are lots of other ways that technology can help alleviate homelessness. For many people experiencing homelessness, care needs to be coordinated between a lot of nonprofits and government agencies. In Phoenix there’s a campus that includes 19 service providers – food kitchens, shelters, employment placement, substance abuse counseling, dentistry, etc. But there are few IT systems in use to let communities of care share case information across service providers. Our AWS Cloud Innovation Center in Phoenix is working on that.</a:t>
            </a:r>
          </a:p>
          <a:p>
            <a:endParaRPr lang="en-US" dirty="0"/>
          </a:p>
          <a:p>
            <a:endParaRPr lang="en-US" dirty="0"/>
          </a:p>
          <a:p>
            <a:r>
              <a:rPr lang="en-US" dirty="0"/>
              <a:t>Pic credit: </a:t>
            </a:r>
            <a:r>
              <a:rPr lang="en-US" dirty="0" err="1"/>
              <a:t>Graywalls</a:t>
            </a:r>
            <a:r>
              <a:rPr lang="en-US" dirty="0"/>
              <a:t>, CC BY-SA 4.0 &lt;https://</a:t>
            </a:r>
            <a:r>
              <a:rPr lang="en-US" dirty="0" err="1"/>
              <a:t>creativecommons.org</a:t>
            </a:r>
            <a:r>
              <a:rPr lang="en-US" dirty="0"/>
              <a:t>/licenses/by-</a:t>
            </a:r>
            <a:r>
              <a:rPr lang="en-US" dirty="0" err="1"/>
              <a:t>sa</a:t>
            </a:r>
            <a:r>
              <a:rPr lang="en-US" dirty="0"/>
              <a:t>/4.0&gt;, via Wikimedia Commons</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7717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Here’s another example. Over one million children are reported missing each year. The International Center for Missing and Exploited Children maintains a web site with brief snapshots of about 6,000 children who are missing. But in November 2018, ICMEC used AWS to launch a platform that combines artificial intelligence with digital advertising technology to scour both the dark and clear web for photos of missing children, then pass leads to law enforcement. As a result, it has been able to find leads on about five children a week.</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4512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Hurricane Dorian, a category 5 storm, hit the Bahamas on September 1, 2019 – one of the worst hurricanes ever to make landfall from the Atlantic Ocean. AWS has a disaster response team that helps with natural disasters. Together with NetHope, a consortium of 60 nonprofits, they quickly set up connectivity and communications networks at more than 40 medical facilities and shelters in Nassau and Abaco. They also brought two Snowball Edge devices with high resolution images of the affected islands to help rescuers. In other disasters they’ve also brought maps and the disaster responders used drones to fly over the affected areas to update the maps and help rescuers prioritize their efforts.</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Today’s technology – especially the cloud and DevOps, which lets us quickly deploy solutions and tune their impact based on feedback, give us powerful ways to solve intractable social problems. I could have given you lots more examples.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(Others if time permits: International Rice Research Institute, AWS Re/Start, Africa Data Cube, Government Transformation Team. Satellite imagery for five countries in Africa has been compiled in the African Regional Data Cube (managed by the UN Global Partnership for Sustainable Development Data) is a tool that enables authorities in countries like Ghana, Sierra Leone and Senegal to monitor deforestation, illegal mining and manage coastal erosion.)</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77457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Let’s talk sustainability. A few numbers here make the situation clear.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42 billion tons – the annual carbon emissions across the world</a:t>
            </a:r>
          </a:p>
          <a:p>
            <a:r>
              <a:rPr lang="en-US" sz="1100" kern="1200" dirty="0">
                <a:solidFill>
                  <a:schemeClr val="tx1"/>
                </a:solidFill>
                <a:effectLst/>
                <a:latin typeface="+mn-lt"/>
                <a:ea typeface="+mn-ea"/>
                <a:cs typeface="+mn-cs"/>
              </a:rPr>
              <a:t>420 billion tons – the amount of carbon emissions the atmosphere can absorb with temperature increases kept to less than 1.5 degrees Celsius (calculated from the end of 2017)</a:t>
            </a:r>
          </a:p>
          <a:p>
            <a:r>
              <a:rPr lang="en-US" sz="1100" kern="1200" dirty="0">
                <a:solidFill>
                  <a:schemeClr val="tx1"/>
                </a:solidFill>
                <a:effectLst/>
                <a:latin typeface="+mn-lt"/>
                <a:ea typeface="+mn-ea"/>
                <a:cs typeface="+mn-cs"/>
              </a:rPr>
              <a:t>&lt;7 the number of remaining years, at this pace, until that threshold is crossed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Sustainability is not just about carbon emissions, as we are well aware at Amazon. It is also water. Recyclability of materials. Disposal of materials. And it isn’t just the wastes produced by your company itself, but by your entire supply chain. I’ll tell you in a few minutes about how we think about the supply chain at Amazon.</a:t>
            </a:r>
          </a:p>
          <a:p>
            <a:endParaRPr lang="en-GB" sz="1100" b="0" i="0" strike="noStrike"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5/14/21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41119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bwMode="ltGray">
          <a:xfrm>
            <a:off x="323088" y="1427011"/>
            <a:ext cx="14017752" cy="5716067"/>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auto">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bwMode="ltGray">
          <a:xfrm>
            <a:off x="7315200" y="0"/>
            <a:ext cx="7315200" cy="82296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B93707AB-34EF-4E8D-BEA8-EB5DED1BCE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38163" y="7523774"/>
            <a:ext cx="624840" cy="374904"/>
          </a:xfrm>
          <a:prstGeom prst="rect">
            <a:avLst/>
          </a:prstGeom>
        </p:spPr>
      </p:pic>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bwMode="ltGray">
          <a:xfrm>
            <a:off x="0" y="0"/>
            <a:ext cx="14630400" cy="82296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auto">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auto">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
        <p:nvSpPr>
          <p:cNvPr id="5" name="TextBox 3">
            <a:extLst>
              <a:ext uri="{FF2B5EF4-FFF2-40B4-BE49-F238E27FC236}">
                <a16:creationId xmlns:a16="http://schemas.microsoft.com/office/drawing/2014/main" id="{9FB34985-3B07-4A24-9A91-70C09FFCF492}"/>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6" name="Graphic 5">
            <a:extLst>
              <a:ext uri="{FF2B5EF4-FFF2-40B4-BE49-F238E27FC236}">
                <a16:creationId xmlns:a16="http://schemas.microsoft.com/office/drawing/2014/main" id="{A5C0AED7-82C7-485A-9EE0-165A1C18D1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1">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auto">
          <a:xfrm>
            <a:off x="860838" y="3634669"/>
            <a:ext cx="12908725" cy="960263"/>
          </a:xfrm>
          <a:noFill/>
        </p:spPr>
        <p:txBody>
          <a:bodyPr wrap="square" lIns="182880" tIns="146304" rIns="182880" bIns="146304" anchor="ctr" anchorCtr="0">
            <a:spAutoFit/>
          </a:bodyPr>
          <a:lstStyle>
            <a:lvl1pPr algn="ctr">
              <a:defRPr sz="4800" cap="all" spc="-118" baseline="0">
                <a:solidFill>
                  <a:schemeClr val="tx1"/>
                </a:solidFill>
              </a:defRPr>
            </a:lvl1pPr>
          </a:lstStyle>
          <a:p>
            <a:r>
              <a:rPr lang="en-US" dirty="0"/>
              <a:t>Section</a:t>
            </a:r>
          </a:p>
        </p:txBody>
      </p:sp>
      <p:cxnSp>
        <p:nvCxnSpPr>
          <p:cNvPr id="8" name="Straight Connector 7">
            <a:extLst>
              <a:ext uri="{FF2B5EF4-FFF2-40B4-BE49-F238E27FC236}">
                <a16:creationId xmlns:a16="http://schemas.microsoft.com/office/drawing/2014/main" id="{3DF736FC-3162-43CE-9EED-1D73DE2C20E1}"/>
              </a:ext>
            </a:extLst>
          </p:cNvPr>
          <p:cNvCxnSpPr/>
          <p:nvPr userDrawn="1"/>
        </p:nvCxnSpPr>
        <p:spPr>
          <a:xfrm>
            <a:off x="3120232" y="4678031"/>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4885D5-6910-45C4-B01E-860AC662A8F2}"/>
              </a:ext>
            </a:extLst>
          </p:cNvPr>
          <p:cNvCxnSpPr/>
          <p:nvPr userDrawn="1"/>
        </p:nvCxnSpPr>
        <p:spPr>
          <a:xfrm>
            <a:off x="3120232" y="3551569"/>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3">
            <a:extLst>
              <a:ext uri="{FF2B5EF4-FFF2-40B4-BE49-F238E27FC236}">
                <a16:creationId xmlns:a16="http://schemas.microsoft.com/office/drawing/2014/main" id="{4146460D-0A3E-4372-ACCA-BA81A2CECDC0}"/>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CF1132B8-9F70-4177-93D2-27FC510D09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_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auto">
          <a:xfrm>
            <a:off x="860838" y="3634669"/>
            <a:ext cx="12908725" cy="960263"/>
          </a:xfrm>
          <a:noFill/>
        </p:spPr>
        <p:txBody>
          <a:bodyPr vert="horz" wrap="square" lIns="182880" tIns="146304" rIns="182880" bIns="146304" rtlCol="0" anchor="ctr" anchorCtr="0">
            <a:spAutoFit/>
          </a:bodyPr>
          <a:lstStyle>
            <a:lvl1pPr algn="ctr">
              <a:defRPr lang="en-US" cap="all" spc="-118" dirty="0">
                <a:solidFill>
                  <a:schemeClr val="tx1"/>
                </a:solidFill>
              </a:defRPr>
            </a:lvl1pPr>
          </a:lstStyle>
          <a:p>
            <a:pPr lvl="0" algn="ctr"/>
            <a:r>
              <a:rPr lang="en-US" dirty="0"/>
              <a:t>Video</a:t>
            </a:r>
          </a:p>
        </p:txBody>
      </p:sp>
      <p:pic>
        <p:nvPicPr>
          <p:cNvPr id="9" name="Graphic 8">
            <a:extLst>
              <a:ext uri="{FF2B5EF4-FFF2-40B4-BE49-F238E27FC236}">
                <a16:creationId xmlns:a16="http://schemas.microsoft.com/office/drawing/2014/main" id="{3DD098EA-4DF2-4CA0-BF59-338DC91C28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sp>
        <p:nvSpPr>
          <p:cNvPr id="10" name="TextBox 3">
            <a:extLst>
              <a:ext uri="{FF2B5EF4-FFF2-40B4-BE49-F238E27FC236}">
                <a16:creationId xmlns:a16="http://schemas.microsoft.com/office/drawing/2014/main" id="{A2D61AD8-9AD6-4777-AF52-C77F06696D4C}"/>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cxnSp>
        <p:nvCxnSpPr>
          <p:cNvPr id="11" name="Straight Connector 10">
            <a:extLst>
              <a:ext uri="{FF2B5EF4-FFF2-40B4-BE49-F238E27FC236}">
                <a16:creationId xmlns:a16="http://schemas.microsoft.com/office/drawing/2014/main" id="{80FC7D47-C56D-4038-896B-208C13CB5589}"/>
              </a:ext>
            </a:extLst>
          </p:cNvPr>
          <p:cNvCxnSpPr/>
          <p:nvPr userDrawn="1"/>
        </p:nvCxnSpPr>
        <p:spPr>
          <a:xfrm>
            <a:off x="3120232" y="4678031"/>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120F555-1E69-434D-AFD2-9306F1ED802F}"/>
              </a:ext>
            </a:extLst>
          </p:cNvPr>
          <p:cNvCxnSpPr/>
          <p:nvPr userDrawn="1"/>
        </p:nvCxnSpPr>
        <p:spPr>
          <a:xfrm>
            <a:off x="3120232" y="3551569"/>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auto">
          <a:xfrm>
            <a:off x="860838" y="3634669"/>
            <a:ext cx="12908725" cy="960263"/>
          </a:xfrm>
          <a:noFill/>
        </p:spPr>
        <p:txBody>
          <a:bodyPr vert="horz" wrap="square" lIns="182880" tIns="146304" rIns="182880" bIns="146304" rtlCol="0" anchor="ctr" anchorCtr="0">
            <a:spAutoFit/>
          </a:bodyPr>
          <a:lstStyle>
            <a:lvl1pPr algn="ctr">
              <a:defRPr lang="en-US" cap="all" spc="-118" dirty="0">
                <a:solidFill>
                  <a:schemeClr val="tx1"/>
                </a:solidFill>
              </a:defRPr>
            </a:lvl1pPr>
          </a:lstStyle>
          <a:p>
            <a:pPr lvl="0" algn="ctr"/>
            <a:r>
              <a:rPr lang="en-US" dirty="0"/>
              <a:t>Demo</a:t>
            </a:r>
          </a:p>
        </p:txBody>
      </p:sp>
      <p:pic>
        <p:nvPicPr>
          <p:cNvPr id="7" name="Graphic 6">
            <a:extLst>
              <a:ext uri="{FF2B5EF4-FFF2-40B4-BE49-F238E27FC236}">
                <a16:creationId xmlns:a16="http://schemas.microsoft.com/office/drawing/2014/main" id="{AB7D6CC2-F3D0-478A-8BAA-A64D06EA8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sp>
        <p:nvSpPr>
          <p:cNvPr id="8" name="TextBox 3">
            <a:extLst>
              <a:ext uri="{FF2B5EF4-FFF2-40B4-BE49-F238E27FC236}">
                <a16:creationId xmlns:a16="http://schemas.microsoft.com/office/drawing/2014/main" id="{84DB9152-8B30-4698-9FD3-E85242D3B776}"/>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cxnSp>
        <p:nvCxnSpPr>
          <p:cNvPr id="9" name="Straight Connector 8">
            <a:extLst>
              <a:ext uri="{FF2B5EF4-FFF2-40B4-BE49-F238E27FC236}">
                <a16:creationId xmlns:a16="http://schemas.microsoft.com/office/drawing/2014/main" id="{F46E2FB3-7641-489A-8B61-1DD7AF7E3B98}"/>
              </a:ext>
            </a:extLst>
          </p:cNvPr>
          <p:cNvCxnSpPr/>
          <p:nvPr userDrawn="1"/>
        </p:nvCxnSpPr>
        <p:spPr>
          <a:xfrm>
            <a:off x="3120232" y="4678031"/>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8DF1524-202A-4886-BB44-CF049B111636}"/>
              </a:ext>
            </a:extLst>
          </p:cNvPr>
          <p:cNvCxnSpPr/>
          <p:nvPr userDrawn="1"/>
        </p:nvCxnSpPr>
        <p:spPr>
          <a:xfrm>
            <a:off x="3120232" y="3551569"/>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auto">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auto">
          <a:xfrm>
            <a:off x="4123372" y="5640645"/>
            <a:ext cx="62017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OneSpeak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auto">
          <a:xfrm>
            <a:off x="323088" y="2163904"/>
            <a:ext cx="10462197" cy="1183010"/>
          </a:xfrm>
          <a:noFill/>
        </p:spPr>
        <p:txBody>
          <a:bodyPr lIns="182880" tIns="146304" rIns="182880" bIns="0" anchor="b"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auto">
          <a:xfrm>
            <a:off x="323850" y="4534344"/>
            <a:ext cx="10458448" cy="1380744"/>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auto">
          <a:xfrm>
            <a:off x="323087" y="3467993"/>
            <a:ext cx="10462197" cy="627864"/>
          </a:xfrm>
        </p:spPr>
        <p:txBody>
          <a:bodyPr vert="horz" wrap="square" lIns="182880" tIns="146304" rIns="182880" bIns="146304" rtlCol="0">
            <a:spAutoFit/>
          </a:bodyPr>
          <a:lstStyle>
            <a:lvl1pPr>
              <a:defRPr lang="en-US" sz="2400" cap="all" spc="300" baseline="0" dirty="0">
                <a:solidFill>
                  <a:schemeClr val="tx1"/>
                </a:solidFill>
              </a:defRPr>
            </a:lvl1pPr>
          </a:lstStyle>
          <a:p>
            <a:pPr marL="0" lvl="0" indent="0">
              <a:buNone/>
            </a:pPr>
            <a:r>
              <a:rPr lang="en-US" dirty="0"/>
              <a:t>Presentation subtitle</a:t>
            </a:r>
          </a:p>
        </p:txBody>
      </p:sp>
      <p:sp>
        <p:nvSpPr>
          <p:cNvPr id="9" name="TextBox 3">
            <a:extLst>
              <a:ext uri="{FF2B5EF4-FFF2-40B4-BE49-F238E27FC236}">
                <a16:creationId xmlns:a16="http://schemas.microsoft.com/office/drawing/2014/main" id="{BB0AB250-FEC0-4887-8A6A-AFF0918E5671}"/>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10" name="Graphic 9">
            <a:extLst>
              <a:ext uri="{FF2B5EF4-FFF2-40B4-BE49-F238E27FC236}">
                <a16:creationId xmlns:a16="http://schemas.microsoft.com/office/drawing/2014/main" id="{7F0D687C-2550-4944-9B53-B4E676C94A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cxnSp>
        <p:nvCxnSpPr>
          <p:cNvPr id="3" name="Straight Connector 2">
            <a:extLst>
              <a:ext uri="{FF2B5EF4-FFF2-40B4-BE49-F238E27FC236}">
                <a16:creationId xmlns:a16="http://schemas.microsoft.com/office/drawing/2014/main" id="{5439A574-698C-4011-86FB-B36AB3F7694D}"/>
              </a:ext>
            </a:extLst>
          </p:cNvPr>
          <p:cNvCxnSpPr/>
          <p:nvPr userDrawn="1"/>
        </p:nvCxnSpPr>
        <p:spPr>
          <a:xfrm>
            <a:off x="538163" y="4325257"/>
            <a:ext cx="8389937"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_You">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auto">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auto">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latin typeface="+mj-lt"/>
              </a:rPr>
              <a:t>Thank you!</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rvey Reminder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90BD94-FE02-40EF-8864-19A140D9257A}"/>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solidFill>
                  <a:schemeClr val="tx1"/>
                </a:solidFill>
                <a:latin typeface="+mj-lt"/>
              </a:rPr>
              <a:t>Please complete the </a:t>
            </a:r>
            <a:br>
              <a:rPr lang="en-US" sz="5400" dirty="0">
                <a:solidFill>
                  <a:schemeClr val="tx1"/>
                </a:solidFill>
                <a:latin typeface="+mj-lt"/>
              </a:rPr>
            </a:br>
            <a:r>
              <a:rPr lang="en-US" sz="5400" dirty="0">
                <a:solidFill>
                  <a:schemeClr val="tx1"/>
                </a:solidFill>
                <a:latin typeface="+mj-lt"/>
              </a:rPr>
              <a:t>session survey.</a:t>
            </a:r>
          </a:p>
        </p:txBody>
      </p:sp>
      <p:sp>
        <p:nvSpPr>
          <p:cNvPr id="7" name="Oval 6">
            <a:extLst>
              <a:ext uri="{FF2B5EF4-FFF2-40B4-BE49-F238E27FC236}">
                <a16:creationId xmlns:a16="http://schemas.microsoft.com/office/drawing/2014/main" id="{181F530C-163A-46D8-A212-E6C9A14BF8BD}"/>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192007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6"/>
          </a:xfrm>
          <a:prstGeom prst="rect">
            <a:avLst/>
          </a:prstGeom>
        </p:spPr>
        <p:txBody>
          <a:bodyPr>
            <a:normAutofit/>
          </a:bodyPr>
          <a:lstStyle>
            <a:lvl1pPr>
              <a:defRPr sz="3200"/>
            </a:lvl1pPr>
            <a:lvl2pPr>
              <a:defRPr sz="2900"/>
            </a:lvl2pPr>
            <a:lvl3pPr>
              <a:defRPr sz="2600"/>
            </a:lvl3pPr>
            <a:lvl4pPr marL="2194472"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781784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4" y="183898"/>
            <a:ext cx="13128486" cy="87318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188672" indent="-457182">
              <a:buFont typeface="Arial"/>
              <a:buChar char="•"/>
              <a:defRPr>
                <a:solidFill>
                  <a:schemeClr val="bg1"/>
                </a:solidFill>
              </a:defRPr>
            </a:lvl2pPr>
            <a:lvl3pPr marL="1828727" indent="-365746">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44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2880"/>
            <a:ext cx="13513953" cy="840008"/>
          </a:xfrm>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66547858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50839657-A91C-4E05-AD30-99FF2483C78F}" type="slidenum">
              <a:rPr lang="en-US" smtClean="0"/>
              <a:t>‹#›</a:t>
            </a:fld>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3280" y="7416423"/>
            <a:ext cx="705048" cy="423029"/>
          </a:xfrm>
          <a:prstGeom prst="rect">
            <a:avLst/>
          </a:prstGeom>
        </p:spPr>
      </p:pic>
    </p:spTree>
    <p:extLst>
      <p:ext uri="{BB962C8B-B14F-4D97-AF65-F5344CB8AC3E}">
        <p14:creationId xmlns:p14="http://schemas.microsoft.com/office/powerpoint/2010/main" val="254745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TwoSpeaker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551F4F4-A141-48C0-A484-20045A0835EF}"/>
              </a:ext>
            </a:extLst>
          </p:cNvPr>
          <p:cNvSpPr>
            <a:spLocks noGrp="1"/>
          </p:cNvSpPr>
          <p:nvPr>
            <p:ph type="title" hasCustomPrompt="1"/>
          </p:nvPr>
        </p:nvSpPr>
        <p:spPr bwMode="auto">
          <a:xfrm>
            <a:off x="323088" y="2167128"/>
            <a:ext cx="10459209" cy="1179576"/>
          </a:xfrm>
          <a:noFill/>
        </p:spPr>
        <p:txBody>
          <a:bodyPr vert="horz" wrap="square" lIns="182880" tIns="146304" rIns="182880" bIns="0" rtlCol="0" anchor="b" anchorCtr="0">
            <a:noAutofit/>
          </a:bodyPr>
          <a:lstStyle>
            <a:lvl1pPr>
              <a:defRPr lang="en-US" sz="5400" spc="-118" dirty="0">
                <a:solidFill>
                  <a:schemeClr val="tx1"/>
                </a:solidFill>
              </a:defRPr>
            </a:lvl1pPr>
          </a:lstStyle>
          <a:p>
            <a:pPr lvl="0"/>
            <a:r>
              <a:rPr lang="en-US" dirty="0"/>
              <a:t>Presentation title here</a:t>
            </a:r>
          </a:p>
        </p:txBody>
      </p:sp>
      <p:sp>
        <p:nvSpPr>
          <p:cNvPr id="12" name="Text Placeholder 2">
            <a:extLst>
              <a:ext uri="{FF2B5EF4-FFF2-40B4-BE49-F238E27FC236}">
                <a16:creationId xmlns:a16="http://schemas.microsoft.com/office/drawing/2014/main" id="{CCA4B14C-E294-4BF7-AEE3-5158ED3A64FB}"/>
              </a:ext>
            </a:extLst>
          </p:cNvPr>
          <p:cNvSpPr>
            <a:spLocks noGrp="1"/>
          </p:cNvSpPr>
          <p:nvPr>
            <p:ph type="body" sz="quarter" idx="14" hasCustomPrompt="1"/>
          </p:nvPr>
        </p:nvSpPr>
        <p:spPr bwMode="auto">
          <a:xfrm>
            <a:off x="323851" y="4534344"/>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5" name="Text Placeholder 3">
            <a:extLst>
              <a:ext uri="{FF2B5EF4-FFF2-40B4-BE49-F238E27FC236}">
                <a16:creationId xmlns:a16="http://schemas.microsoft.com/office/drawing/2014/main" id="{C3F4EA1D-0752-4A22-8793-59FD2D2D130D}"/>
              </a:ext>
            </a:extLst>
          </p:cNvPr>
          <p:cNvSpPr>
            <a:spLocks noGrp="1"/>
          </p:cNvSpPr>
          <p:nvPr>
            <p:ph type="body" sz="quarter" idx="15" hasCustomPrompt="1"/>
          </p:nvPr>
        </p:nvSpPr>
        <p:spPr bwMode="auto">
          <a:xfrm>
            <a:off x="323088" y="3465576"/>
            <a:ext cx="10459210" cy="627864"/>
          </a:xfrm>
        </p:spPr>
        <p:txBody>
          <a:bodyPr vert="horz" wrap="square" lIns="182880" tIns="146304" rIns="182880" bIns="146304" rtlCol="0">
            <a:spAutoFit/>
          </a:bodyPr>
          <a:lstStyle>
            <a:lvl1pPr>
              <a:defRPr lang="en-US" sz="2400" cap="all" spc="300" dirty="0">
                <a:solidFill>
                  <a:schemeClr val="tx1"/>
                </a:solidFill>
              </a:defRPr>
            </a:lvl1pPr>
          </a:lstStyle>
          <a:p>
            <a:pPr lvl="0"/>
            <a:r>
              <a:rPr lang="en-US" dirty="0"/>
              <a:t>Presentation subtitle</a:t>
            </a:r>
          </a:p>
        </p:txBody>
      </p:sp>
      <p:sp>
        <p:nvSpPr>
          <p:cNvPr id="17" name="Text Placeholder 2">
            <a:extLst>
              <a:ext uri="{FF2B5EF4-FFF2-40B4-BE49-F238E27FC236}">
                <a16:creationId xmlns:a16="http://schemas.microsoft.com/office/drawing/2014/main" id="{B9DC4DF0-7314-4DF0-95B0-1DD0BC0BA521}"/>
              </a:ext>
            </a:extLst>
          </p:cNvPr>
          <p:cNvSpPr>
            <a:spLocks noGrp="1"/>
          </p:cNvSpPr>
          <p:nvPr>
            <p:ph type="body" sz="quarter" idx="18" hasCustomPrompt="1"/>
          </p:nvPr>
        </p:nvSpPr>
        <p:spPr bwMode="auto">
          <a:xfrm>
            <a:off x="5562600" y="4534344"/>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0" name="TextBox 3">
            <a:extLst>
              <a:ext uri="{FF2B5EF4-FFF2-40B4-BE49-F238E27FC236}">
                <a16:creationId xmlns:a16="http://schemas.microsoft.com/office/drawing/2014/main" id="{04EC42DB-8B1D-430F-B03D-0F4E20C75D9E}"/>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95BC7394-330F-4E3D-B6E0-BBF98642BA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cxnSp>
        <p:nvCxnSpPr>
          <p:cNvPr id="14" name="Straight Connector 13">
            <a:extLst>
              <a:ext uri="{FF2B5EF4-FFF2-40B4-BE49-F238E27FC236}">
                <a16:creationId xmlns:a16="http://schemas.microsoft.com/office/drawing/2014/main" id="{D209592F-AC72-4634-8FD6-B8AE1D7BD07B}"/>
              </a:ext>
            </a:extLst>
          </p:cNvPr>
          <p:cNvCxnSpPr>
            <a:cxnSpLocks/>
          </p:cNvCxnSpPr>
          <p:nvPr userDrawn="1"/>
        </p:nvCxnSpPr>
        <p:spPr>
          <a:xfrm>
            <a:off x="538163" y="4325257"/>
            <a:ext cx="946626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C42C98A-E2D0-462B-BFCC-EFCF73572E00}"/>
              </a:ext>
            </a:extLst>
          </p:cNvPr>
          <p:cNvSpPr>
            <a:spLocks noGrp="1"/>
          </p:cNvSpPr>
          <p:nvPr>
            <p:ph type="title" hasCustomPrompt="1"/>
          </p:nvPr>
        </p:nvSpPr>
        <p:spPr bwMode="auto">
          <a:xfrm>
            <a:off x="323088" y="2167128"/>
            <a:ext cx="10459211" cy="1179576"/>
          </a:xfrm>
          <a:noFill/>
        </p:spPr>
        <p:txBody>
          <a:bodyPr vert="horz" wrap="square" lIns="182880" tIns="146304" rIns="182880" bIns="0" rtlCol="0" anchor="b" anchorCtr="0">
            <a:noAutofit/>
          </a:bodyPr>
          <a:lstStyle>
            <a:lvl1pPr>
              <a:defRPr lang="en-US" sz="5400" spc="-118" dirty="0">
                <a:solidFill>
                  <a:schemeClr val="tx1"/>
                </a:solidFill>
              </a:defRPr>
            </a:lvl1pPr>
          </a:lstStyle>
          <a:p>
            <a:pPr lvl="0"/>
            <a:r>
              <a:rPr lang="en-US" dirty="0"/>
              <a:t>Presentation title here</a:t>
            </a:r>
          </a:p>
        </p:txBody>
      </p:sp>
      <p:sp>
        <p:nvSpPr>
          <p:cNvPr id="20" name="Text Placeholder 2">
            <a:extLst>
              <a:ext uri="{FF2B5EF4-FFF2-40B4-BE49-F238E27FC236}">
                <a16:creationId xmlns:a16="http://schemas.microsoft.com/office/drawing/2014/main" id="{6EBD8F26-9E3C-4F71-A291-D586F0535B66}"/>
              </a:ext>
            </a:extLst>
          </p:cNvPr>
          <p:cNvSpPr>
            <a:spLocks noGrp="1"/>
          </p:cNvSpPr>
          <p:nvPr>
            <p:ph type="body" sz="quarter" idx="14" hasCustomPrompt="1"/>
          </p:nvPr>
        </p:nvSpPr>
        <p:spPr bwMode="auto">
          <a:xfrm>
            <a:off x="323851"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1" name="Text Placeholder 3">
            <a:extLst>
              <a:ext uri="{FF2B5EF4-FFF2-40B4-BE49-F238E27FC236}">
                <a16:creationId xmlns:a16="http://schemas.microsoft.com/office/drawing/2014/main" id="{CEE44E62-B4CD-4B00-968F-AAC4456CD4B1}"/>
              </a:ext>
            </a:extLst>
          </p:cNvPr>
          <p:cNvSpPr>
            <a:spLocks noGrp="1"/>
          </p:cNvSpPr>
          <p:nvPr>
            <p:ph type="body" sz="quarter" idx="15" hasCustomPrompt="1"/>
          </p:nvPr>
        </p:nvSpPr>
        <p:spPr bwMode="auto">
          <a:xfrm>
            <a:off x="323088" y="3465576"/>
            <a:ext cx="10459210" cy="627864"/>
          </a:xfrm>
        </p:spPr>
        <p:txBody>
          <a:bodyPr vert="horz" wrap="square" lIns="182880" tIns="146304" rIns="182880" bIns="146304" rtlCol="0">
            <a:spAutoFit/>
          </a:bodyPr>
          <a:lstStyle>
            <a:lvl1pPr>
              <a:defRPr lang="en-US" sz="2400" cap="all" spc="300" dirty="0">
                <a:solidFill>
                  <a:schemeClr val="tx1"/>
                </a:solidFill>
              </a:defRPr>
            </a:lvl1pPr>
          </a:lstStyle>
          <a:p>
            <a:pPr lvl="0"/>
            <a:r>
              <a:rPr lang="en-US" dirty="0"/>
              <a:t>Presentation subtitle</a:t>
            </a:r>
          </a:p>
        </p:txBody>
      </p:sp>
      <p:sp>
        <p:nvSpPr>
          <p:cNvPr id="22" name="Text Placeholder 2">
            <a:extLst>
              <a:ext uri="{FF2B5EF4-FFF2-40B4-BE49-F238E27FC236}">
                <a16:creationId xmlns:a16="http://schemas.microsoft.com/office/drawing/2014/main" id="{1EAB5EC9-06EC-4E36-8F47-08530D0E6F5A}"/>
              </a:ext>
            </a:extLst>
          </p:cNvPr>
          <p:cNvSpPr>
            <a:spLocks noGrp="1"/>
          </p:cNvSpPr>
          <p:nvPr>
            <p:ph type="body" sz="quarter" idx="16" hasCustomPrompt="1"/>
          </p:nvPr>
        </p:nvSpPr>
        <p:spPr bwMode="auto">
          <a:xfrm>
            <a:off x="4625975"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3" name="Text Placeholder 2">
            <a:extLst>
              <a:ext uri="{FF2B5EF4-FFF2-40B4-BE49-F238E27FC236}">
                <a16:creationId xmlns:a16="http://schemas.microsoft.com/office/drawing/2014/main" id="{3E2C7E1C-FD59-4EE4-ABF1-CE0E960A72A3}"/>
              </a:ext>
            </a:extLst>
          </p:cNvPr>
          <p:cNvSpPr>
            <a:spLocks noGrp="1"/>
          </p:cNvSpPr>
          <p:nvPr>
            <p:ph type="body" sz="quarter" idx="17" hasCustomPrompt="1"/>
          </p:nvPr>
        </p:nvSpPr>
        <p:spPr bwMode="auto">
          <a:xfrm>
            <a:off x="8928100"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mn-lt"/>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1" name="TextBox 3">
            <a:extLst>
              <a:ext uri="{FF2B5EF4-FFF2-40B4-BE49-F238E27FC236}">
                <a16:creationId xmlns:a16="http://schemas.microsoft.com/office/drawing/2014/main" id="{9CDCB53C-24EE-4EBD-8D01-F01330DD78EC}"/>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1783A547-0680-467F-860D-7F9ECEC717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538163" y="7523774"/>
            <a:ext cx="624840" cy="374904"/>
          </a:xfrm>
          <a:prstGeom prst="rect">
            <a:avLst/>
          </a:prstGeom>
        </p:spPr>
      </p:pic>
      <p:cxnSp>
        <p:nvCxnSpPr>
          <p:cNvPr id="13" name="Straight Connector 12">
            <a:extLst>
              <a:ext uri="{FF2B5EF4-FFF2-40B4-BE49-F238E27FC236}">
                <a16:creationId xmlns:a16="http://schemas.microsoft.com/office/drawing/2014/main" id="{B6BC469B-1EE4-4AB5-9155-F4CF9FE10D5F}"/>
              </a:ext>
            </a:extLst>
          </p:cNvPr>
          <p:cNvCxnSpPr>
            <a:cxnSpLocks/>
          </p:cNvCxnSpPr>
          <p:nvPr userDrawn="1"/>
        </p:nvCxnSpPr>
        <p:spPr>
          <a:xfrm>
            <a:off x="538163" y="4325257"/>
            <a:ext cx="116173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265236"/>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265236"/>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9" name="Graphic 8">
            <a:extLst>
              <a:ext uri="{FF2B5EF4-FFF2-40B4-BE49-F238E27FC236}">
                <a16:creationId xmlns:a16="http://schemas.microsoft.com/office/drawing/2014/main" id="{4B6BE672-EE4A-4E06-81B9-8237DF88A9B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bwMode="black">
          <a:xfrm>
            <a:off x="538163" y="7523774"/>
            <a:ext cx="624840" cy="374904"/>
          </a:xfrm>
          <a:prstGeom prst="rect">
            <a:avLst/>
          </a:prstGeom>
        </p:spPr>
      </p:pic>
      <p:sp>
        <p:nvSpPr>
          <p:cNvPr id="10" name="TextBox 3">
            <a:extLst>
              <a:ext uri="{FF2B5EF4-FFF2-40B4-BE49-F238E27FC236}">
                <a16:creationId xmlns:a16="http://schemas.microsoft.com/office/drawing/2014/main" id="{BCF3A6B4-BDCA-4A9E-BC80-7F82FB2801A1}"/>
              </a:ext>
            </a:extLst>
          </p:cNvPr>
          <p:cNvSpPr txBox="1">
            <a:spLocks noChangeArrowheads="1"/>
          </p:cNvSpPr>
          <p:nvPr userDrawn="1"/>
        </p:nvSpPr>
        <p:spPr bwMode="auto">
          <a:xfrm>
            <a:off x="10129838"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spc="100" baseline="0" dirty="0">
                <a:solidFill>
                  <a:schemeClr val="tx2"/>
                </a:solidFill>
                <a:latin typeface="Amazon Ember" charset="0"/>
                <a:ea typeface="Amazon Ember" charset="0"/>
                <a:cs typeface="Amazon Ember" charset="0"/>
              </a:rPr>
              <a:t>AWS ENTERPRISE STRATEGY | </a:t>
            </a:r>
            <a:fld id="{0FCE6F91-58BA-4B13-AC4C-F4711098C7D3}" type="slidenum">
              <a:rPr lang="en-US" altLang="x-none" sz="900" b="0" i="0" spc="100" baseline="0" smtClean="0">
                <a:solidFill>
                  <a:schemeClr val="tx2"/>
                </a:solidFill>
                <a:latin typeface="Amazon Ember" charset="0"/>
                <a:ea typeface="Amazon Ember" charset="0"/>
                <a:cs typeface="Amazon Ember" charset="0"/>
              </a:rPr>
              <a:t>‹#›</a:t>
            </a:fld>
            <a:endParaRPr lang="en-US" altLang="x-none" sz="900" b="0" i="0" spc="100" baseline="0" dirty="0">
              <a:solidFill>
                <a:schemeClr val="tx2"/>
              </a:solidFill>
              <a:latin typeface="Amazon Ember" charset="0"/>
              <a:ea typeface="Amazon Ember" charset="0"/>
              <a:cs typeface="Amazon Ember" charset="0"/>
            </a:endParaRP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442" r:id="rId21"/>
    <p:sldLayoutId id="2147484443" r:id="rId22"/>
    <p:sldLayoutId id="2147484445" r:id="rId23"/>
    <p:sldLayoutId id="2147484448" r:id="rId24"/>
    <p:sldLayoutId id="2147484449" r:id="rId25"/>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mj-lt"/>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mn-lt"/>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mn-lt"/>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mn-lt"/>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mn-lt"/>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mn-lt"/>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2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163904"/>
            <a:ext cx="13899098" cy="1183010"/>
          </a:xfrm>
        </p:spPr>
        <p:txBody>
          <a:bodyPr/>
          <a:lstStyle/>
          <a:p>
            <a:r>
              <a:rPr lang="en-US" dirty="0"/>
              <a:t>IT, DevOps, and Corporate Social Responsibility</a:t>
            </a:r>
          </a:p>
        </p:txBody>
      </p:sp>
      <p:sp>
        <p:nvSpPr>
          <p:cNvPr id="5" name="Text Placeholder 4"/>
          <p:cNvSpPr>
            <a:spLocks noGrp="1"/>
          </p:cNvSpPr>
          <p:nvPr>
            <p:ph type="body" sz="quarter" idx="14"/>
          </p:nvPr>
        </p:nvSpPr>
        <p:spPr/>
        <p:txBody>
          <a:bodyPr/>
          <a:lstStyle/>
          <a:p>
            <a:r>
              <a:rPr lang="en-US" dirty="0"/>
              <a:t>Mark Schwartz</a:t>
            </a:r>
          </a:p>
          <a:p>
            <a:r>
              <a:rPr lang="en-US" dirty="0"/>
              <a:t>Enterprise Strategist</a:t>
            </a:r>
          </a:p>
          <a:p>
            <a:r>
              <a:rPr lang="en-US" dirty="0"/>
              <a:t>Amazon Web Services (AWS)</a:t>
            </a:r>
          </a:p>
        </p:txBody>
      </p:sp>
      <p:sp>
        <p:nvSpPr>
          <p:cNvPr id="9" name="Text Placeholder 8">
            <a:extLst>
              <a:ext uri="{FF2B5EF4-FFF2-40B4-BE49-F238E27FC236}">
                <a16:creationId xmlns:a16="http://schemas.microsoft.com/office/drawing/2014/main" id="{B72EC3EE-D561-439F-8A3E-6BF3A1A52946}"/>
              </a:ext>
            </a:extLst>
          </p:cNvPr>
          <p:cNvSpPr>
            <a:spLocks noGrp="1"/>
          </p:cNvSpPr>
          <p:nvPr>
            <p:ph type="body" sz="quarter" idx="15"/>
          </p:nvPr>
        </p:nvSpPr>
        <p:spPr/>
        <p:txBody>
          <a:bodyPr/>
          <a:lstStyle/>
          <a:p>
            <a:r>
              <a:rPr lang="en-US" dirty="0"/>
              <a:t>Presentation for DOES 2021 </a:t>
            </a:r>
            <a:r>
              <a:rPr lang="en-US" dirty="0" err="1"/>
              <a:t>london</a:t>
            </a:r>
            <a:endParaRPr lang="en-US" dirty="0"/>
          </a:p>
        </p:txBody>
      </p:sp>
    </p:spTree>
    <p:extLst>
      <p:ext uri="{BB962C8B-B14F-4D97-AF65-F5344CB8AC3E}">
        <p14:creationId xmlns:p14="http://schemas.microsoft.com/office/powerpoint/2010/main" val="7638958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86C03-F3E8-FC40-9880-421BFA01C3F3}"/>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6259" y="0"/>
            <a:ext cx="14630400" cy="10972800"/>
          </a:xfrm>
          <a:prstGeom prst="rect">
            <a:avLst/>
          </a:prstGeom>
        </p:spPr>
      </p:pic>
      <p:sp>
        <p:nvSpPr>
          <p:cNvPr id="10" name="Text Placeholder 2"/>
          <p:cNvSpPr txBox="1">
            <a:spLocks/>
          </p:cNvSpPr>
          <p:nvPr/>
        </p:nvSpPr>
        <p:spPr>
          <a:xfrm>
            <a:off x="538864" y="4618688"/>
            <a:ext cx="5989952" cy="1663684"/>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ct val="20000"/>
              </a:spcBef>
              <a:spcAft>
                <a:spcPts val="1440"/>
              </a:spcAft>
              <a:buClrTx/>
              <a:buSzTx/>
              <a:buFontTx/>
              <a:buNone/>
              <a:tabLst/>
              <a:defRPr/>
            </a:pPr>
            <a:endParaRPr kumimoji="0" lang="en-US" sz="2160" b="1" i="0" u="none" strike="noStrike" kern="1200" cap="none" spc="0" normalizeH="0" baseline="60000" noProof="0" dirty="0">
              <a:ln>
                <a:noFill/>
              </a:ln>
              <a:solidFill>
                <a:srgbClr val="FFFFFF"/>
              </a:solidFill>
              <a:effectLst/>
              <a:uLnTx/>
              <a:uFillTx/>
              <a:latin typeface="Amazon Ember Regular" charset="0"/>
              <a:ea typeface="+mn-ea"/>
              <a:cs typeface="Amazon Ember Regular" charset="0"/>
            </a:endParaRPr>
          </a:p>
        </p:txBody>
      </p:sp>
      <p:sp>
        <p:nvSpPr>
          <p:cNvPr id="7" name="TextBox 6"/>
          <p:cNvSpPr txBox="1"/>
          <p:nvPr/>
        </p:nvSpPr>
        <p:spPr>
          <a:xfrm>
            <a:off x="4520679" y="9066378"/>
            <a:ext cx="8111993" cy="1643527"/>
          </a:xfrm>
          <a:prstGeom prst="rect">
            <a:avLst/>
          </a:prstGeom>
          <a:noFill/>
        </p:spPr>
        <p:txBody>
          <a:bodyPr wrap="square" rtlCol="0">
            <a:spAutoFit/>
          </a:bodyPr>
          <a:lstStyle/>
          <a:p>
            <a:pPr marL="0" marR="0" lvl="0" indent="0" algn="r" defTabSz="731502" rtl="0" eaLnBrk="1" fontAlgn="auto" latinLnBrk="0" hangingPunct="1">
              <a:lnSpc>
                <a:spcPct val="100000"/>
              </a:lnSpc>
              <a:spcBef>
                <a:spcPts val="0"/>
              </a:spcBef>
              <a:spcAft>
                <a:spcPts val="0"/>
              </a:spcAft>
              <a:buClrTx/>
              <a:buSzTx/>
              <a:buFontTx/>
              <a:buNone/>
              <a:tabLst/>
              <a:defRPr/>
            </a:pPr>
            <a:r>
              <a:rPr kumimoji="0" lang="en-US" sz="336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 is committed to running our business in the most environmentally-friendly way possible </a:t>
            </a:r>
          </a:p>
        </p:txBody>
      </p:sp>
      <p:sp>
        <p:nvSpPr>
          <p:cNvPr id="8" name="Text Placeholder 2"/>
          <p:cNvSpPr txBox="1">
            <a:spLocks/>
          </p:cNvSpPr>
          <p:nvPr/>
        </p:nvSpPr>
        <p:spPr>
          <a:xfrm>
            <a:off x="831954" y="4570418"/>
            <a:ext cx="12966492" cy="2511540"/>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AWS’s infrastructure is</a:t>
            </a:r>
          </a:p>
          <a:p>
            <a:pPr marL="0" marR="0" lvl="0" indent="0" algn="l" defTabSz="731491"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3.6x more energy efficient</a:t>
            </a:r>
          </a:p>
          <a:p>
            <a:pPr marL="0" marR="0" lvl="0" indent="0" algn="l" defTabSz="73149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than the median of the surveyed U.S. enterprise data centers</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600" b="1" i="0" u="none" strike="noStrike" kern="1200" cap="none" spc="0" normalizeH="0" baseline="0" noProof="0" dirty="0">
              <a:ln>
                <a:noFill/>
              </a:ln>
              <a:solidFill>
                <a:srgbClr val="F8F8F8">
                  <a:lumMod val="10000"/>
                </a:srgbClr>
              </a:solidFill>
              <a:effectLst/>
              <a:uLnTx/>
              <a:uFillTx/>
              <a:latin typeface="Amazon Ember Regular" charset="0"/>
              <a:ea typeface="+mn-ea"/>
              <a:cs typeface="Amazon Ember Regular" charset="0"/>
            </a:endParaRPr>
          </a:p>
        </p:txBody>
      </p:sp>
      <p:sp>
        <p:nvSpPr>
          <p:cNvPr id="6" name="Rectangle 5"/>
          <p:cNvSpPr/>
          <p:nvPr/>
        </p:nvSpPr>
        <p:spPr>
          <a:xfrm>
            <a:off x="0" y="3823806"/>
            <a:ext cx="14630400" cy="584775"/>
          </a:xfrm>
          <a:prstGeom prst="rect">
            <a:avLst/>
          </a:prstGeom>
        </p:spPr>
        <p:txBody>
          <a:bodyPr wrap="square">
            <a:spAutoFit/>
          </a:bodyPr>
          <a:lstStyle/>
          <a:p>
            <a:pPr marL="0" marR="0" lvl="0" indent="0" algn="ctr" defTabSz="73149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B050364B-75B3-EA4D-82CB-315AB868F5E9}"/>
              </a:ext>
            </a:extLst>
          </p:cNvPr>
          <p:cNvSpPr txBox="1"/>
          <p:nvPr/>
        </p:nvSpPr>
        <p:spPr>
          <a:xfrm>
            <a:off x="8576675" y="6882134"/>
            <a:ext cx="8182131" cy="338554"/>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Source: 451 Research, 2019, all rights reserved</a:t>
            </a:r>
          </a:p>
        </p:txBody>
      </p:sp>
      <p:sp>
        <p:nvSpPr>
          <p:cNvPr id="14" name="Text Placeholder 2">
            <a:extLst>
              <a:ext uri="{FF2B5EF4-FFF2-40B4-BE49-F238E27FC236}">
                <a16:creationId xmlns:a16="http://schemas.microsoft.com/office/drawing/2014/main" id="{9298BF18-70D9-C94B-8AB1-C32AD62EF0BA}"/>
              </a:ext>
            </a:extLst>
          </p:cNvPr>
          <p:cNvSpPr txBox="1">
            <a:spLocks/>
          </p:cNvSpPr>
          <p:nvPr/>
        </p:nvSpPr>
        <p:spPr>
          <a:xfrm>
            <a:off x="831954" y="2362599"/>
            <a:ext cx="12966492" cy="1862596"/>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ts val="3024"/>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 performs the same task with an</a:t>
            </a:r>
          </a:p>
          <a:p>
            <a:pPr marL="0" marR="0" lvl="0" indent="0" algn="l" defTabSz="731491" rtl="0" eaLnBrk="1" fontAlgn="auto" latinLnBrk="0" hangingPunct="1">
              <a:lnSpc>
                <a:spcPct val="100000"/>
              </a:lnSpc>
              <a:spcBef>
                <a:spcPts val="384"/>
              </a:spcBef>
              <a:spcAft>
                <a:spcPts val="0"/>
              </a:spcAft>
              <a:buClrTx/>
              <a:buSzTx/>
              <a:buFontTx/>
              <a:buNone/>
              <a:tabLst/>
              <a:defRPr/>
            </a:pPr>
            <a:r>
              <a:rPr kumimoji="0" lang="en-US" sz="66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88% lower carbon footprint</a:t>
            </a:r>
            <a:endPar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600" b="1" i="0" u="none" strike="noStrike" kern="1200" cap="none" spc="0" normalizeH="0" baseline="0" noProof="0" dirty="0">
              <a:ln>
                <a:noFill/>
              </a:ln>
              <a:solidFill>
                <a:srgbClr val="F8F8F8">
                  <a:lumMod val="10000"/>
                </a:srgbClr>
              </a:solidFill>
              <a:effectLst/>
              <a:uLnTx/>
              <a:uFillTx/>
              <a:latin typeface="Amazon Ember Regular" charset="0"/>
              <a:ea typeface="+mn-ea"/>
              <a:cs typeface="Amazon Ember Regular" charset="0"/>
            </a:endParaRPr>
          </a:p>
        </p:txBody>
      </p:sp>
      <p:sp>
        <p:nvSpPr>
          <p:cNvPr id="12" name="Title 1">
            <a:extLst>
              <a:ext uri="{FF2B5EF4-FFF2-40B4-BE49-F238E27FC236}">
                <a16:creationId xmlns:a16="http://schemas.microsoft.com/office/drawing/2014/main" id="{0605EA65-A1FD-4143-8BA9-4FF60A5EC587}"/>
              </a:ext>
            </a:extLst>
          </p:cNvPr>
          <p:cNvSpPr txBox="1">
            <a:spLocks/>
          </p:cNvSpPr>
          <p:nvPr/>
        </p:nvSpPr>
        <p:spPr>
          <a:xfrm>
            <a:off x="548640" y="183898"/>
            <a:ext cx="13511460" cy="873186"/>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mj-lt"/>
                <a:ea typeface="Amazon Ember Light" panose="020B0403020204020204" pitchFamily="34" charset="0"/>
                <a:cs typeface="Amazon Ember Light" panose="020B0403020204020204" pitchFamily="34" charset="0"/>
              </a:defRPr>
            </a:lvl1pPr>
          </a:lstStyle>
          <a:p>
            <a:r>
              <a:rPr lang="en-US" dirty="0">
                <a:solidFill>
                  <a:schemeClr val="tx2"/>
                </a:solidFill>
              </a:rPr>
              <a:t>What</a:t>
            </a:r>
            <a:r>
              <a:rPr lang="en-US" dirty="0"/>
              <a:t> </a:t>
            </a:r>
            <a:r>
              <a:rPr lang="en-US" dirty="0">
                <a:solidFill>
                  <a:schemeClr val="tx2"/>
                </a:solidFill>
              </a:rPr>
              <a:t>can we do? Get into the cloud!</a:t>
            </a:r>
          </a:p>
        </p:txBody>
      </p:sp>
    </p:spTree>
    <p:extLst>
      <p:ext uri="{BB962C8B-B14F-4D97-AF65-F5344CB8AC3E}">
        <p14:creationId xmlns:p14="http://schemas.microsoft.com/office/powerpoint/2010/main" val="362460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86C03-F3E8-FC40-9880-421BFA01C3F3}"/>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6259" y="0"/>
            <a:ext cx="14630400" cy="10972800"/>
          </a:xfrm>
          <a:prstGeom prst="rect">
            <a:avLst/>
          </a:prstGeom>
        </p:spPr>
      </p:pic>
      <p:sp>
        <p:nvSpPr>
          <p:cNvPr id="10" name="Text Placeholder 2"/>
          <p:cNvSpPr txBox="1">
            <a:spLocks/>
          </p:cNvSpPr>
          <p:nvPr/>
        </p:nvSpPr>
        <p:spPr>
          <a:xfrm>
            <a:off x="538864" y="4618688"/>
            <a:ext cx="5989952" cy="1663684"/>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ct val="20000"/>
              </a:spcBef>
              <a:spcAft>
                <a:spcPts val="1440"/>
              </a:spcAft>
              <a:buClrTx/>
              <a:buSzTx/>
              <a:buFontTx/>
              <a:buNone/>
              <a:tabLst/>
              <a:defRPr/>
            </a:pPr>
            <a:endParaRPr kumimoji="0" lang="en-US" sz="2160" b="1" i="0" u="none" strike="noStrike" kern="1200" cap="none" spc="0" normalizeH="0" baseline="60000" noProof="0" dirty="0">
              <a:ln>
                <a:noFill/>
              </a:ln>
              <a:solidFill>
                <a:srgbClr val="FFFFFF"/>
              </a:solidFill>
              <a:effectLst/>
              <a:uLnTx/>
              <a:uFillTx/>
              <a:latin typeface="Amazon Ember Regular" charset="0"/>
              <a:ea typeface="+mn-ea"/>
              <a:cs typeface="Amazon Ember Regular" charset="0"/>
            </a:endParaRPr>
          </a:p>
        </p:txBody>
      </p:sp>
      <p:sp>
        <p:nvSpPr>
          <p:cNvPr id="7" name="TextBox 6"/>
          <p:cNvSpPr txBox="1"/>
          <p:nvPr/>
        </p:nvSpPr>
        <p:spPr>
          <a:xfrm>
            <a:off x="4520679" y="9066378"/>
            <a:ext cx="8111993" cy="1643527"/>
          </a:xfrm>
          <a:prstGeom prst="rect">
            <a:avLst/>
          </a:prstGeom>
          <a:noFill/>
        </p:spPr>
        <p:txBody>
          <a:bodyPr wrap="square" rtlCol="0">
            <a:spAutoFit/>
          </a:bodyPr>
          <a:lstStyle/>
          <a:p>
            <a:pPr marL="0" marR="0" lvl="0" indent="0" algn="r" defTabSz="731502" rtl="0" eaLnBrk="1" fontAlgn="auto" latinLnBrk="0" hangingPunct="1">
              <a:lnSpc>
                <a:spcPct val="100000"/>
              </a:lnSpc>
              <a:spcBef>
                <a:spcPts val="0"/>
              </a:spcBef>
              <a:spcAft>
                <a:spcPts val="0"/>
              </a:spcAft>
              <a:buClrTx/>
              <a:buSzTx/>
              <a:buFontTx/>
              <a:buNone/>
              <a:tabLst/>
              <a:defRPr/>
            </a:pPr>
            <a:r>
              <a:rPr kumimoji="0" lang="en-US" sz="336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 is committed to running our business in the most environmentally-friendly way possible </a:t>
            </a:r>
          </a:p>
        </p:txBody>
      </p:sp>
      <p:sp>
        <p:nvSpPr>
          <p:cNvPr id="6" name="Rectangle 5"/>
          <p:cNvSpPr/>
          <p:nvPr/>
        </p:nvSpPr>
        <p:spPr>
          <a:xfrm>
            <a:off x="0" y="3823806"/>
            <a:ext cx="14630400" cy="584775"/>
          </a:xfrm>
          <a:prstGeom prst="rect">
            <a:avLst/>
          </a:prstGeom>
        </p:spPr>
        <p:txBody>
          <a:bodyPr wrap="square">
            <a:spAutoFit/>
          </a:bodyPr>
          <a:lstStyle/>
          <a:p>
            <a:pPr marL="0" marR="0" lvl="0" indent="0" algn="ctr" defTabSz="73149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B050364B-75B3-EA4D-82CB-315AB868F5E9}"/>
              </a:ext>
            </a:extLst>
          </p:cNvPr>
          <p:cNvSpPr txBox="1"/>
          <p:nvPr/>
        </p:nvSpPr>
        <p:spPr>
          <a:xfrm>
            <a:off x="8576675" y="6882134"/>
            <a:ext cx="8182131" cy="338554"/>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Source: 451 Research, 2019, all rights reserved</a:t>
            </a:r>
          </a:p>
        </p:txBody>
      </p:sp>
      <p:sp>
        <p:nvSpPr>
          <p:cNvPr id="14" name="Text Placeholder 2">
            <a:extLst>
              <a:ext uri="{FF2B5EF4-FFF2-40B4-BE49-F238E27FC236}">
                <a16:creationId xmlns:a16="http://schemas.microsoft.com/office/drawing/2014/main" id="{9298BF18-70D9-C94B-8AB1-C32AD62EF0BA}"/>
              </a:ext>
            </a:extLst>
          </p:cNvPr>
          <p:cNvSpPr txBox="1">
            <a:spLocks/>
          </p:cNvSpPr>
          <p:nvPr/>
        </p:nvSpPr>
        <p:spPr>
          <a:xfrm>
            <a:off x="357168" y="2362598"/>
            <a:ext cx="13734367" cy="6271447"/>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ctr" defTabSz="731491" rtl="0" eaLnBrk="1" fontAlgn="auto" latinLnBrk="0" hangingPunct="1">
              <a:lnSpc>
                <a:spcPct val="100000"/>
              </a:lnSpc>
              <a:spcBef>
                <a:spcPts val="3024"/>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DevOps</a:t>
            </a:r>
          </a:p>
          <a:p>
            <a:pPr marL="0" marR="0" lvl="0" indent="0" algn="ctr" defTabSz="731491" rtl="0" eaLnBrk="1" fontAlgn="auto" latinLnBrk="0" hangingPunct="1">
              <a:lnSpc>
                <a:spcPct val="100000"/>
              </a:lnSpc>
              <a:spcBef>
                <a:spcPts val="3024"/>
              </a:spcBef>
              <a:spcAft>
                <a:spcPts val="0"/>
              </a:spcAft>
              <a:buClrTx/>
              <a:buSzTx/>
              <a:buFontTx/>
              <a:buNone/>
              <a:tabLst/>
              <a:defRPr/>
            </a:pPr>
            <a:r>
              <a:rPr lang="en-US" sz="3600" dirty="0" err="1">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DevSecOps</a:t>
            </a:r>
            <a:endParaRPr lang="en-US" sz="36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731491" rtl="0" eaLnBrk="1" fontAlgn="auto" latinLnBrk="0" hangingPunct="1">
              <a:lnSpc>
                <a:spcPct val="100000"/>
              </a:lnSpc>
              <a:spcBef>
                <a:spcPts val="3024"/>
              </a:spcBef>
              <a:spcAft>
                <a:spcPts val="0"/>
              </a:spcAft>
              <a:buClrTx/>
              <a:buSzTx/>
              <a:buFontTx/>
              <a:buNone/>
              <a:tabLst/>
              <a:defRPr/>
            </a:pPr>
            <a:r>
              <a:rPr kumimoji="0" lang="en-US" sz="3600" b="0" i="0" u="none" strike="noStrike" kern="1200" cap="none" spc="0" normalizeH="0" baseline="0" noProof="0" dirty="0" err="1">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BizOps</a:t>
            </a:r>
            <a:endPar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731491" rtl="0" eaLnBrk="1" fontAlgn="auto" latinLnBrk="0" hangingPunct="1">
              <a:lnSpc>
                <a:spcPct val="100000"/>
              </a:lnSpc>
              <a:spcBef>
                <a:spcPts val="3024"/>
              </a:spcBef>
              <a:spcAft>
                <a:spcPts val="0"/>
              </a:spcAft>
              <a:buClrTx/>
              <a:buSzTx/>
              <a:buFontTx/>
              <a:buNone/>
              <a:tabLst/>
              <a:defRPr/>
            </a:pPr>
            <a:r>
              <a:rPr lang="en-US" sz="36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FinOps</a:t>
            </a:r>
            <a:endPar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ts val="3024"/>
              </a:spcBef>
              <a:spcAft>
                <a:spcPts val="0"/>
              </a:spcAft>
              <a:buClrTx/>
              <a:buSzTx/>
              <a:buFontTx/>
              <a:buNone/>
              <a:tabLst/>
              <a:defRPr/>
            </a:pPr>
            <a:r>
              <a:rPr lang="en-US" sz="36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 </a:t>
            </a:r>
            <a:r>
              <a:rPr lang="en-US" sz="3600" dirty="0" err="1">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SustainableOps</a:t>
            </a:r>
            <a:r>
              <a:rPr lang="en-US" sz="36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 Engineer for minimum environmental impact</a:t>
            </a:r>
          </a:p>
          <a:p>
            <a:pPr marL="0" marR="0" lvl="0" indent="0" algn="l" defTabSz="731491" rtl="0" eaLnBrk="1" fontAlgn="auto" latinLnBrk="0" hangingPunct="1">
              <a:lnSpc>
                <a:spcPct val="100000"/>
              </a:lnSpc>
              <a:spcBef>
                <a:spcPts val="3024"/>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ts val="3024"/>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600" b="1" i="0" u="none" strike="noStrike" kern="1200" cap="none" spc="0" normalizeH="0" baseline="0" noProof="0" dirty="0">
              <a:ln>
                <a:noFill/>
              </a:ln>
              <a:solidFill>
                <a:srgbClr val="F8F8F8">
                  <a:lumMod val="10000"/>
                </a:srgbClr>
              </a:solidFill>
              <a:effectLst/>
              <a:uLnTx/>
              <a:uFillTx/>
              <a:latin typeface="Amazon Ember Regular" charset="0"/>
              <a:ea typeface="+mn-ea"/>
              <a:cs typeface="Amazon Ember Regular" charset="0"/>
            </a:endParaRPr>
          </a:p>
        </p:txBody>
      </p:sp>
      <p:sp>
        <p:nvSpPr>
          <p:cNvPr id="12" name="Title 1">
            <a:extLst>
              <a:ext uri="{FF2B5EF4-FFF2-40B4-BE49-F238E27FC236}">
                <a16:creationId xmlns:a16="http://schemas.microsoft.com/office/drawing/2014/main" id="{0605EA65-A1FD-4143-8BA9-4FF60A5EC587}"/>
              </a:ext>
            </a:extLst>
          </p:cNvPr>
          <p:cNvSpPr txBox="1">
            <a:spLocks/>
          </p:cNvSpPr>
          <p:nvPr/>
        </p:nvSpPr>
        <p:spPr>
          <a:xfrm>
            <a:off x="548640" y="183898"/>
            <a:ext cx="13511460" cy="873186"/>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mj-lt"/>
                <a:ea typeface="Amazon Ember Light" panose="020B0403020204020204" pitchFamily="34" charset="0"/>
                <a:cs typeface="Amazon Ember Light" panose="020B0403020204020204" pitchFamily="34" charset="0"/>
              </a:defRPr>
            </a:lvl1pPr>
          </a:lstStyle>
          <a:p>
            <a:r>
              <a:rPr lang="en-US" dirty="0">
                <a:solidFill>
                  <a:schemeClr val="tx2"/>
                </a:solidFill>
              </a:rPr>
              <a:t>What</a:t>
            </a:r>
            <a:r>
              <a:rPr lang="en-US" dirty="0"/>
              <a:t> </a:t>
            </a:r>
            <a:r>
              <a:rPr lang="en-US" dirty="0">
                <a:solidFill>
                  <a:schemeClr val="tx2"/>
                </a:solidFill>
              </a:rPr>
              <a:t>can we do? Engineer for sustainability!</a:t>
            </a:r>
          </a:p>
        </p:txBody>
      </p:sp>
    </p:spTree>
    <p:extLst>
      <p:ext uri="{BB962C8B-B14F-4D97-AF65-F5344CB8AC3E}">
        <p14:creationId xmlns:p14="http://schemas.microsoft.com/office/powerpoint/2010/main" val="85640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686C03-F3E8-FC40-9880-421BFA01C3F3}"/>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6259" y="0"/>
            <a:ext cx="14630400" cy="10972800"/>
          </a:xfrm>
          <a:prstGeom prst="rect">
            <a:avLst/>
          </a:prstGeom>
        </p:spPr>
      </p:pic>
      <p:sp>
        <p:nvSpPr>
          <p:cNvPr id="10" name="Text Placeholder 2"/>
          <p:cNvSpPr txBox="1">
            <a:spLocks/>
          </p:cNvSpPr>
          <p:nvPr/>
        </p:nvSpPr>
        <p:spPr>
          <a:xfrm>
            <a:off x="538864" y="4618688"/>
            <a:ext cx="5989952" cy="1663684"/>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ct val="20000"/>
              </a:spcBef>
              <a:spcAft>
                <a:spcPts val="1440"/>
              </a:spcAft>
              <a:buClrTx/>
              <a:buSzTx/>
              <a:buFontTx/>
              <a:buNone/>
              <a:tabLst/>
              <a:defRPr/>
            </a:pPr>
            <a:endParaRPr kumimoji="0" lang="en-US" sz="2160" b="1" i="0" u="none" strike="noStrike" kern="1200" cap="none" spc="0" normalizeH="0" baseline="60000" noProof="0" dirty="0">
              <a:ln>
                <a:noFill/>
              </a:ln>
              <a:solidFill>
                <a:srgbClr val="FFFFFF"/>
              </a:solidFill>
              <a:effectLst/>
              <a:uLnTx/>
              <a:uFillTx/>
              <a:latin typeface="Amazon Ember Regular" charset="0"/>
              <a:ea typeface="+mn-ea"/>
              <a:cs typeface="Amazon Ember Regular" charset="0"/>
            </a:endParaRPr>
          </a:p>
        </p:txBody>
      </p:sp>
      <p:sp>
        <p:nvSpPr>
          <p:cNvPr id="7" name="TextBox 6"/>
          <p:cNvSpPr txBox="1"/>
          <p:nvPr/>
        </p:nvSpPr>
        <p:spPr>
          <a:xfrm>
            <a:off x="4520679" y="9066378"/>
            <a:ext cx="8111993" cy="1643527"/>
          </a:xfrm>
          <a:prstGeom prst="rect">
            <a:avLst/>
          </a:prstGeom>
          <a:noFill/>
        </p:spPr>
        <p:txBody>
          <a:bodyPr wrap="square" rtlCol="0">
            <a:spAutoFit/>
          </a:bodyPr>
          <a:lstStyle/>
          <a:p>
            <a:pPr marL="0" marR="0" lvl="0" indent="0" algn="r" defTabSz="731502" rtl="0" eaLnBrk="1" fontAlgn="auto" latinLnBrk="0" hangingPunct="1">
              <a:lnSpc>
                <a:spcPct val="100000"/>
              </a:lnSpc>
              <a:spcBef>
                <a:spcPts val="0"/>
              </a:spcBef>
              <a:spcAft>
                <a:spcPts val="0"/>
              </a:spcAft>
              <a:buClrTx/>
              <a:buSzTx/>
              <a:buFontTx/>
              <a:buNone/>
              <a:tabLst/>
              <a:defRPr/>
            </a:pPr>
            <a:r>
              <a:rPr kumimoji="0" lang="en-US" sz="336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 is committed to running our business in the most environmentally-friendly way possible </a:t>
            </a:r>
          </a:p>
        </p:txBody>
      </p:sp>
      <p:sp>
        <p:nvSpPr>
          <p:cNvPr id="6" name="Rectangle 5"/>
          <p:cNvSpPr/>
          <p:nvPr/>
        </p:nvSpPr>
        <p:spPr>
          <a:xfrm>
            <a:off x="0" y="3823806"/>
            <a:ext cx="14630400" cy="584775"/>
          </a:xfrm>
          <a:prstGeom prst="rect">
            <a:avLst/>
          </a:prstGeom>
        </p:spPr>
        <p:txBody>
          <a:bodyPr wrap="square">
            <a:spAutoFit/>
          </a:bodyPr>
          <a:lstStyle/>
          <a:p>
            <a:pPr marL="0" marR="0" lvl="0" indent="0" algn="ctr" defTabSz="73149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 Placeholder 2">
            <a:extLst>
              <a:ext uri="{FF2B5EF4-FFF2-40B4-BE49-F238E27FC236}">
                <a16:creationId xmlns:a16="http://schemas.microsoft.com/office/drawing/2014/main" id="{9298BF18-70D9-C94B-8AB1-C32AD62EF0BA}"/>
              </a:ext>
            </a:extLst>
          </p:cNvPr>
          <p:cNvSpPr txBox="1">
            <a:spLocks/>
          </p:cNvSpPr>
          <p:nvPr/>
        </p:nvSpPr>
        <p:spPr>
          <a:xfrm>
            <a:off x="831954" y="2362598"/>
            <a:ext cx="12966492" cy="4858089"/>
          </a:xfrm>
          <a:prstGeom prst="rect">
            <a:avLst/>
          </a:prstGeom>
        </p:spPr>
        <p:txBody>
          <a:bodyP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491" rtl="0" eaLnBrk="1" fontAlgn="auto" latinLnBrk="0" hangingPunct="1">
              <a:lnSpc>
                <a:spcPct val="100000"/>
              </a:lnSpc>
              <a:spcBef>
                <a:spcPts val="384"/>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Internal Company Data</a:t>
            </a:r>
          </a:p>
          <a:p>
            <a:pPr marL="0" marR="0" lvl="0" indent="0" algn="l" defTabSz="731491" rtl="0" eaLnBrk="1" fontAlgn="auto" latinLnBrk="0" hangingPunct="1">
              <a:lnSpc>
                <a:spcPct val="100000"/>
              </a:lnSpc>
              <a:spcBef>
                <a:spcPts val="384"/>
              </a:spcBef>
              <a:spcAft>
                <a:spcPts val="0"/>
              </a:spcAft>
              <a:buClrTx/>
              <a:buSzTx/>
              <a:buFontTx/>
              <a:buNone/>
              <a:tabLst/>
              <a:defRPr/>
            </a:pPr>
            <a:endParaRPr lang="en-US" sz="40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ts val="384"/>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Amazon Sustainability Data Initiative</a:t>
            </a:r>
          </a:p>
          <a:p>
            <a:pPr marL="0" marR="0" lvl="0" indent="0" algn="l" defTabSz="731491" rtl="0" eaLnBrk="1" fontAlgn="auto" latinLnBrk="0" hangingPunct="1">
              <a:lnSpc>
                <a:spcPct val="100000"/>
              </a:lnSpc>
              <a:spcBef>
                <a:spcPts val="384"/>
              </a:spcBef>
              <a:spcAft>
                <a:spcPts val="0"/>
              </a:spcAft>
              <a:buClrTx/>
              <a:buSzTx/>
              <a:buFontTx/>
              <a:buNone/>
              <a:tabLst/>
              <a:defRPr/>
            </a:pPr>
            <a:endParaRPr lang="en-US" sz="40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ts val="384"/>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AWS Data Exchange</a:t>
            </a:r>
          </a:p>
          <a:p>
            <a:pPr marL="0" marR="0" lvl="0" indent="0" algn="l" defTabSz="731491" rtl="0" eaLnBrk="1" fontAlgn="auto" latinLnBrk="0" hangingPunct="1">
              <a:lnSpc>
                <a:spcPct val="100000"/>
              </a:lnSpc>
              <a:spcBef>
                <a:spcPts val="384"/>
              </a:spcBef>
              <a:spcAft>
                <a:spcPts val="0"/>
              </a:spcAft>
              <a:buClrTx/>
              <a:buSzTx/>
              <a:buFontTx/>
              <a:buNone/>
              <a:tabLst/>
              <a:defRPr/>
            </a:pPr>
            <a:endParaRPr lang="en-US" sz="4000" dirty="0">
              <a:solidFill>
                <a:srgbClr val="FFFFFF"/>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731491" rtl="0" eaLnBrk="1" fontAlgn="auto" latinLnBrk="0" hangingPunct="1">
              <a:lnSpc>
                <a:spcPct val="100000"/>
              </a:lnSpc>
              <a:spcBef>
                <a:spcPts val="384"/>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Open Data Program</a:t>
            </a:r>
          </a:p>
          <a:p>
            <a:pPr marL="0" marR="0" lvl="0" indent="0" algn="l" defTabSz="731491" rtl="0" eaLnBrk="1" fontAlgn="auto" latinLnBrk="0" hangingPunct="1">
              <a:lnSpc>
                <a:spcPct val="100000"/>
              </a:lnSpc>
              <a:spcBef>
                <a:spcPct val="20000"/>
              </a:spcBef>
              <a:spcAft>
                <a:spcPts val="0"/>
              </a:spcAft>
              <a:buClrTx/>
              <a:buSzTx/>
              <a:buFontTx/>
              <a:buNone/>
              <a:tabLst/>
              <a:defRPr/>
            </a:pPr>
            <a:endParaRPr kumimoji="0" lang="en-US" sz="3600" b="1" i="0" u="none" strike="noStrike" kern="1200" cap="none" spc="0" normalizeH="0" baseline="0" noProof="0" dirty="0">
              <a:ln>
                <a:noFill/>
              </a:ln>
              <a:solidFill>
                <a:srgbClr val="F8F8F8">
                  <a:lumMod val="10000"/>
                </a:srgbClr>
              </a:solidFill>
              <a:effectLst/>
              <a:uLnTx/>
              <a:uFillTx/>
              <a:latin typeface="Amazon Ember Regular" charset="0"/>
              <a:ea typeface="+mn-ea"/>
              <a:cs typeface="Amazon Ember Regular" charset="0"/>
            </a:endParaRPr>
          </a:p>
        </p:txBody>
      </p:sp>
      <p:sp>
        <p:nvSpPr>
          <p:cNvPr id="12" name="Title 1">
            <a:extLst>
              <a:ext uri="{FF2B5EF4-FFF2-40B4-BE49-F238E27FC236}">
                <a16:creationId xmlns:a16="http://schemas.microsoft.com/office/drawing/2014/main" id="{0605EA65-A1FD-4143-8BA9-4FF60A5EC587}"/>
              </a:ext>
            </a:extLst>
          </p:cNvPr>
          <p:cNvSpPr txBox="1">
            <a:spLocks/>
          </p:cNvSpPr>
          <p:nvPr/>
        </p:nvSpPr>
        <p:spPr>
          <a:xfrm>
            <a:off x="548640" y="183898"/>
            <a:ext cx="13511460" cy="873186"/>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mj-lt"/>
                <a:ea typeface="Amazon Ember Light" panose="020B0403020204020204" pitchFamily="34" charset="0"/>
                <a:cs typeface="Amazon Ember Light" panose="020B0403020204020204" pitchFamily="34" charset="0"/>
              </a:defRPr>
            </a:lvl1pPr>
          </a:lstStyle>
          <a:p>
            <a:r>
              <a:rPr lang="en-US" dirty="0">
                <a:solidFill>
                  <a:schemeClr val="tx2"/>
                </a:solidFill>
              </a:rPr>
              <a:t>What</a:t>
            </a:r>
            <a:r>
              <a:rPr lang="en-US" dirty="0"/>
              <a:t> </a:t>
            </a:r>
            <a:r>
              <a:rPr lang="en-US" dirty="0">
                <a:solidFill>
                  <a:schemeClr val="tx2"/>
                </a:solidFill>
              </a:rPr>
              <a:t>can we do? Provide data and transparency!</a:t>
            </a:r>
          </a:p>
        </p:txBody>
      </p:sp>
    </p:spTree>
    <p:extLst>
      <p:ext uri="{BB962C8B-B14F-4D97-AF65-F5344CB8AC3E}">
        <p14:creationId xmlns:p14="http://schemas.microsoft.com/office/powerpoint/2010/main" val="284514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D6F246-9ACF-4DA3-952C-C91AB23DADCA}"/>
              </a:ext>
            </a:extLst>
          </p:cNvPr>
          <p:cNvSpPr txBox="1"/>
          <p:nvPr/>
        </p:nvSpPr>
        <p:spPr>
          <a:xfrm>
            <a:off x="548640"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pic>
        <p:nvPicPr>
          <p:cNvPr id="10" name="Picture 9">
            <a:extLst>
              <a:ext uri="{FF2B5EF4-FFF2-40B4-BE49-F238E27FC236}">
                <a16:creationId xmlns:a16="http://schemas.microsoft.com/office/drawing/2014/main" id="{E91B8BE3-F2C0-4C18-999C-626C6D3452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87299" y="7364780"/>
            <a:ext cx="1371600" cy="342271"/>
          </a:xfrm>
          <a:prstGeom prst="rect">
            <a:avLst/>
          </a:prstGeom>
        </p:spPr>
      </p:pic>
      <p:pic>
        <p:nvPicPr>
          <p:cNvPr id="9" name="Picture 8">
            <a:extLst>
              <a:ext uri="{FF2B5EF4-FFF2-40B4-BE49-F238E27FC236}">
                <a16:creationId xmlns:a16="http://schemas.microsoft.com/office/drawing/2014/main" id="{2CC1D0B5-6DF3-A141-B917-A5082030067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16114" y="0"/>
            <a:ext cx="3814286" cy="991806"/>
          </a:xfrm>
          <a:prstGeom prst="rect">
            <a:avLst/>
          </a:prstGeom>
          <a:solidFill>
            <a:schemeClr val="bg1"/>
          </a:solidFill>
        </p:spPr>
      </p:pic>
      <p:sp>
        <p:nvSpPr>
          <p:cNvPr id="11" name="Rectangle 10">
            <a:extLst>
              <a:ext uri="{FF2B5EF4-FFF2-40B4-BE49-F238E27FC236}">
                <a16:creationId xmlns:a16="http://schemas.microsoft.com/office/drawing/2014/main" id="{8E94036F-B779-3642-8C4F-5DD119CD2254}"/>
              </a:ext>
            </a:extLst>
          </p:cNvPr>
          <p:cNvSpPr/>
          <p:nvPr/>
        </p:nvSpPr>
        <p:spPr>
          <a:xfrm>
            <a:off x="955999" y="1667445"/>
            <a:ext cx="5634102" cy="4893647"/>
          </a:xfrm>
          <a:prstGeom prst="rect">
            <a:avLst/>
          </a:prstGeom>
        </p:spPr>
        <p:txBody>
          <a:bodyPr wrap="square">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880" b="0" i="1" u="none" strike="noStrike" kern="1200" cap="none" spc="0" normalizeH="0" baseline="0" noProof="0" dirty="0">
                <a:ln>
                  <a:noFill/>
                </a:ln>
                <a:solidFill>
                  <a:srgbClr val="FFFFFF"/>
                </a:solidFill>
                <a:effectLst/>
                <a:uLnTx/>
                <a:uFillTx/>
                <a:latin typeface="Amazon Ember"/>
                <a:ea typeface="+mn-ea"/>
                <a:cs typeface="+mn-cs"/>
              </a:rPr>
              <a:t>“From a business point of view, Project Constellation is going to </a:t>
            </a:r>
            <a:r>
              <a:rPr kumimoji="0" lang="en-US" sz="2880" b="0" i="1" u="none" strike="noStrike" kern="1200" cap="none" spc="0" normalizeH="0" baseline="0" noProof="0" dirty="0">
                <a:ln>
                  <a:noFill/>
                </a:ln>
                <a:solidFill>
                  <a:srgbClr val="FCB64C"/>
                </a:solidFill>
                <a:effectLst/>
                <a:uLnTx/>
                <a:uFillTx/>
                <a:latin typeface="Amazon Ember"/>
                <a:ea typeface="+mn-ea"/>
                <a:cs typeface="+mn-cs"/>
              </a:rPr>
              <a:t>save us $40M in fuel costs </a:t>
            </a:r>
            <a:r>
              <a:rPr kumimoji="0" lang="en-US" sz="2880" b="0" i="1" u="none" strike="noStrike" kern="1200" cap="none" spc="0" normalizeH="0" baseline="0" noProof="0" dirty="0">
                <a:ln>
                  <a:noFill/>
                </a:ln>
                <a:solidFill>
                  <a:srgbClr val="FFFFFF"/>
                </a:solidFill>
                <a:effectLst/>
                <a:uLnTx/>
                <a:uFillTx/>
                <a:latin typeface="Amazon Ember"/>
                <a:ea typeface="+mn-ea"/>
                <a:cs typeface="+mn-cs"/>
              </a:rPr>
              <a:t>each year by a 1% or 2% improvement on these flight plans. And we're going to reduce our carbon emissions by around</a:t>
            </a:r>
            <a:r>
              <a:rPr kumimoji="0" lang="en-US" sz="2880" b="0" i="1" u="none" strike="noStrike" kern="1200" cap="none" spc="0" normalizeH="0" baseline="0" noProof="0" dirty="0">
                <a:ln>
                  <a:noFill/>
                </a:ln>
                <a:solidFill>
                  <a:srgbClr val="000000"/>
                </a:solidFill>
                <a:effectLst/>
                <a:uLnTx/>
                <a:uFillTx/>
                <a:latin typeface="Amazon Ember"/>
                <a:ea typeface="+mn-ea"/>
                <a:cs typeface="+mn-cs"/>
              </a:rPr>
              <a:t> </a:t>
            </a:r>
            <a:r>
              <a:rPr kumimoji="0" lang="en-US" sz="2880" b="0" i="1" u="none" strike="noStrike" kern="1200" cap="none" spc="0" normalizeH="0" baseline="0" noProof="0" dirty="0">
                <a:ln>
                  <a:noFill/>
                </a:ln>
                <a:solidFill>
                  <a:srgbClr val="FCB64C"/>
                </a:solidFill>
                <a:effectLst/>
                <a:uLnTx/>
                <a:uFillTx/>
                <a:latin typeface="Amazon Ember"/>
                <a:ea typeface="+mn-ea"/>
                <a:cs typeface="+mn-cs"/>
              </a:rPr>
              <a:t>50 million kilograms</a:t>
            </a:r>
            <a:r>
              <a:rPr kumimoji="0" lang="en-US" sz="2880" b="0" i="1" u="none" strike="noStrike" kern="1200" cap="none" spc="0" normalizeH="0" baseline="0" noProof="0" dirty="0">
                <a:ln>
                  <a:noFill/>
                </a:ln>
                <a:solidFill>
                  <a:srgbClr val="4F81BD"/>
                </a:solidFill>
                <a:effectLst/>
                <a:uLnTx/>
                <a:uFillTx/>
                <a:latin typeface="Amazon Ember"/>
                <a:ea typeface="+mn-ea"/>
                <a:cs typeface="+mn-cs"/>
              </a:rPr>
              <a:t> </a:t>
            </a:r>
            <a:r>
              <a:rPr kumimoji="0" lang="en-US" sz="2880" b="0" i="1" u="none" strike="noStrike" kern="1200" cap="none" spc="0" normalizeH="0" baseline="0" noProof="0" dirty="0">
                <a:ln>
                  <a:noFill/>
                </a:ln>
                <a:solidFill>
                  <a:srgbClr val="FFFFFF"/>
                </a:solidFill>
                <a:effectLst/>
                <a:uLnTx/>
                <a:uFillTx/>
                <a:latin typeface="Amazon Ember"/>
                <a:ea typeface="+mn-ea"/>
                <a:cs typeface="+mn-cs"/>
              </a:rPr>
              <a:t>each year because of the system.”</a:t>
            </a:r>
          </a:p>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r" defTabSz="73152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a:ea typeface="+mn-ea"/>
                <a:cs typeface="+mn-cs"/>
              </a:rPr>
              <a:t> </a:t>
            </a:r>
            <a:r>
              <a:rPr kumimoji="0" lang="en-US" sz="2400" b="0" i="0" u="none" strike="noStrike" kern="1200" cap="none" spc="0" normalizeH="0" baseline="0" noProof="0" dirty="0">
                <a:ln>
                  <a:noFill/>
                </a:ln>
                <a:solidFill>
                  <a:srgbClr val="FFFFFF"/>
                </a:solidFill>
                <a:effectLst/>
                <a:uLnTx/>
                <a:uFillTx/>
                <a:latin typeface="Amazon Ember"/>
                <a:ea typeface="+mn-ea"/>
                <a:cs typeface="+mn-cs"/>
              </a:rPr>
              <a:t>- Alan Joyce, QANTAS CEO</a:t>
            </a:r>
          </a:p>
        </p:txBody>
      </p:sp>
      <p:sp>
        <p:nvSpPr>
          <p:cNvPr id="3" name="Rectangle 2">
            <a:extLst>
              <a:ext uri="{FF2B5EF4-FFF2-40B4-BE49-F238E27FC236}">
                <a16:creationId xmlns:a16="http://schemas.microsoft.com/office/drawing/2014/main" id="{342EC7CA-5FC3-7D4F-B245-FFE018CC645D}"/>
              </a:ext>
            </a:extLst>
          </p:cNvPr>
          <p:cNvSpPr/>
          <p:nvPr/>
        </p:nvSpPr>
        <p:spPr>
          <a:xfrm>
            <a:off x="7664130" y="1725888"/>
            <a:ext cx="6775343" cy="5421997"/>
          </a:xfrm>
          <a:prstGeom prst="rect">
            <a:avLst/>
          </a:prstGeom>
        </p:spPr>
        <p:txBody>
          <a:bodyPr wrap="square">
            <a:spAutoFit/>
          </a:bodyPr>
          <a:lstStyle/>
          <a:p>
            <a:pPr marL="0" marR="0" lvl="0" indent="0" algn="l" defTabSz="731520" rtl="0" eaLnBrk="1" fontAlgn="base" latinLnBrk="0" hangingPunct="1">
              <a:lnSpc>
                <a:spcPct val="100000"/>
              </a:lnSpc>
              <a:spcBef>
                <a:spcPts val="0"/>
              </a:spcBef>
              <a:spcAft>
                <a:spcPts val="1000"/>
              </a:spcAft>
              <a:buClrTx/>
              <a:buSzTx/>
              <a:buFontTx/>
              <a:buNone/>
              <a:tabLst/>
              <a:defRPr/>
            </a:pPr>
            <a:r>
              <a:rPr kumimoji="0" lang="en-US" sz="2000" b="1" i="1" u="none" strike="noStrike" kern="1200" cap="none" spc="0" normalizeH="0" baseline="0" noProof="0" dirty="0">
                <a:ln>
                  <a:noFill/>
                </a:ln>
                <a:solidFill>
                  <a:srgbClr val="FFFFFF"/>
                </a:solidFill>
                <a:effectLst/>
                <a:uLnTx/>
                <a:uFillTx/>
                <a:latin typeface="Amazon Ember"/>
                <a:ea typeface="+mn-ea"/>
                <a:cs typeface="+mn-cs"/>
              </a:rPr>
              <a:t>Qantas’ Project Constellation</a:t>
            </a:r>
            <a:r>
              <a:rPr kumimoji="0" lang="en-US" sz="2000" b="0" i="0" u="none" strike="noStrike" kern="1200" cap="none" spc="0" normalizeH="0" baseline="0" noProof="0" dirty="0">
                <a:ln>
                  <a:noFill/>
                </a:ln>
                <a:solidFill>
                  <a:srgbClr val="FFFFFF"/>
                </a:solidFill>
                <a:effectLst/>
                <a:uLnTx/>
                <a:uFillTx/>
                <a:latin typeface="Amazon Ember"/>
                <a:ea typeface="+mn-ea"/>
                <a:cs typeface="+mn-cs"/>
              </a:rPr>
              <a:t>: An AWS-based flight path simulator continually assesses planned paths </a:t>
            </a:r>
            <a:r>
              <a:rPr kumimoji="0" lang="en-US" sz="2000" b="0" i="0" u="none" strike="noStrike" kern="1200" cap="none" spc="0" normalizeH="0" baseline="0" noProof="0" dirty="0" err="1">
                <a:ln>
                  <a:noFill/>
                </a:ln>
                <a:solidFill>
                  <a:srgbClr val="FFFFFF"/>
                </a:solidFill>
                <a:effectLst/>
                <a:uLnTx/>
                <a:uFillTx/>
                <a:latin typeface="Amazon Ember"/>
                <a:ea typeface="+mn-ea"/>
                <a:cs typeface="+mn-cs"/>
              </a:rPr>
              <a:t>en</a:t>
            </a:r>
            <a:r>
              <a:rPr kumimoji="0" lang="en-US" sz="2000" b="0" i="0" u="none" strike="noStrike" kern="1200" cap="none" spc="0" normalizeH="0" baseline="0" noProof="0" dirty="0">
                <a:ln>
                  <a:noFill/>
                </a:ln>
                <a:solidFill>
                  <a:srgbClr val="FFFFFF"/>
                </a:solidFill>
                <a:effectLst/>
                <a:uLnTx/>
                <a:uFillTx/>
                <a:latin typeface="Amazon Ember"/>
                <a:ea typeface="+mn-ea"/>
                <a:cs typeface="+mn-cs"/>
              </a:rPr>
              <a:t>-route to determines the most efficient path</a:t>
            </a:r>
          </a:p>
          <a:p>
            <a:pPr marL="0" marR="0" lvl="0" indent="0" algn="l" defTabSz="731520" rtl="0" eaLnBrk="1" fontAlgn="base" latinLnBrk="0" hangingPunct="1">
              <a:lnSpc>
                <a:spcPct val="100000"/>
              </a:lnSpc>
              <a:spcBef>
                <a:spcPts val="0"/>
              </a:spcBef>
              <a:spcAft>
                <a:spcPts val="1000"/>
              </a:spcAft>
              <a:buClrTx/>
              <a:buSzTx/>
              <a:buFontTx/>
              <a:buNone/>
              <a:tabLst/>
              <a:defRPr/>
            </a:pPr>
            <a:endParaRPr kumimoji="0" lang="en-US" sz="3200" b="1"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731520" rtl="0" eaLnBrk="1" fontAlgn="base" latinLnBrk="0" hangingPunct="1">
              <a:lnSpc>
                <a:spcPct val="100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$3.2 Billion </a:t>
            </a:r>
            <a:r>
              <a:rPr kumimoji="0" lang="en-US" sz="2800" b="1" i="0" u="none" strike="noStrike" kern="1200" cap="none" spc="0" normalizeH="0" baseline="0" noProof="0" dirty="0">
                <a:ln>
                  <a:noFill/>
                </a:ln>
                <a:solidFill>
                  <a:srgbClr val="FFFFFF"/>
                </a:solidFill>
                <a:effectLst/>
                <a:uLnTx/>
                <a:uFillTx/>
                <a:latin typeface="Amazon Ember"/>
                <a:ea typeface="+mn-ea"/>
                <a:cs typeface="+mn-cs"/>
              </a:rPr>
              <a:t>saved in fuel cost in 2019</a:t>
            </a:r>
          </a:p>
          <a:p>
            <a:pPr marL="0" marR="0" lvl="0" indent="0" algn="l" defTabSz="731520" rtl="0" eaLnBrk="1" fontAlgn="base" latinLnBrk="0" hangingPunct="1">
              <a:lnSpc>
                <a:spcPct val="100000"/>
              </a:lnSpc>
              <a:spcBef>
                <a:spcPts val="0"/>
              </a:spcBef>
              <a:spcAft>
                <a:spcPts val="100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731520" rtl="0" eaLnBrk="1" fontAlgn="base" latinLnBrk="0" hangingPunct="1">
              <a:lnSpc>
                <a:spcPct val="100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2.5% </a:t>
            </a:r>
            <a:r>
              <a:rPr kumimoji="0" lang="en-US" sz="2800" b="1" i="0" u="none" strike="noStrike" kern="1200" cap="none" spc="0" normalizeH="0" baseline="0" noProof="0" dirty="0">
                <a:ln>
                  <a:noFill/>
                </a:ln>
                <a:solidFill>
                  <a:srgbClr val="FFFFFF"/>
                </a:solidFill>
                <a:effectLst/>
                <a:uLnTx/>
                <a:uFillTx/>
                <a:latin typeface="Amazon Ember"/>
                <a:ea typeface="+mn-ea"/>
                <a:cs typeface="+mn-cs"/>
              </a:rPr>
              <a:t>Reduction in fuel consumption</a:t>
            </a:r>
          </a:p>
          <a:p>
            <a:pPr marL="0" marR="0" lvl="0" indent="0" algn="l" defTabSz="731520" rtl="0" eaLnBrk="1" fontAlgn="base" latinLnBrk="0" hangingPunct="1">
              <a:lnSpc>
                <a:spcPct val="100000"/>
              </a:lnSpc>
              <a:spcBef>
                <a:spcPts val="0"/>
              </a:spcBef>
              <a:spcAft>
                <a:spcPts val="100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731520" rtl="0" eaLnBrk="1" fontAlgn="base" latinLnBrk="0" hangingPunct="1">
              <a:lnSpc>
                <a:spcPct val="100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0.08%  </a:t>
            </a:r>
            <a:r>
              <a:rPr kumimoji="0" lang="en-US" sz="2800" b="1"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Medium" panose="020B0603020204030204" pitchFamily="34" charset="0"/>
              </a:rPr>
              <a:t>Global CO2e reduction with 100% industry adoption</a:t>
            </a:r>
          </a:p>
          <a:p>
            <a:pPr marL="0" marR="0" lvl="0" indent="0" algn="l" defTabSz="731520" rtl="0" eaLnBrk="1" fontAlgn="base" latinLnBrk="0" hangingPunct="1">
              <a:lnSpc>
                <a:spcPct val="100000"/>
              </a:lnSpc>
              <a:spcBef>
                <a:spcPts val="0"/>
              </a:spcBef>
              <a:spcAft>
                <a:spcPts val="1000"/>
              </a:spcAft>
              <a:buClrTx/>
              <a:buSzTx/>
              <a:buFontTx/>
              <a:buNone/>
              <a:tabLst/>
              <a:defRPr/>
            </a:pPr>
            <a:endParaRPr kumimoji="0" lang="en-US" sz="28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itle 1">
            <a:extLst>
              <a:ext uri="{FF2B5EF4-FFF2-40B4-BE49-F238E27FC236}">
                <a16:creationId xmlns:a16="http://schemas.microsoft.com/office/drawing/2014/main" id="{54F95B92-8C90-C346-9F69-CCA1244F606B}"/>
              </a:ext>
            </a:extLst>
          </p:cNvPr>
          <p:cNvSpPr txBox="1">
            <a:spLocks/>
          </p:cNvSpPr>
          <p:nvPr/>
        </p:nvSpPr>
        <p:spPr>
          <a:xfrm>
            <a:off x="548640" y="369878"/>
            <a:ext cx="135114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731520" rtl="0" eaLnBrk="1" fontAlgn="auto" latinLnBrk="0" hangingPunct="1">
              <a:lnSpc>
                <a:spcPct val="100000"/>
              </a:lnSpc>
              <a:spcBef>
                <a:spcPct val="0"/>
              </a:spcBef>
              <a:spcAft>
                <a:spcPts val="0"/>
              </a:spcAft>
              <a:buClrTx/>
              <a:buSzTx/>
              <a:buFontTx/>
              <a:buNone/>
              <a:tabLst/>
              <a:defRPr/>
            </a:pPr>
            <a:r>
              <a:rPr kumimoji="0" lang="en-US" sz="384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Transportation and Logistics</a:t>
            </a:r>
            <a:r>
              <a:rPr kumimoji="0" lang="en-US" sz="3840" b="1" i="0" u="none" strike="noStrike" kern="1200" cap="none" spc="0" normalizeH="0" baseline="0" noProof="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r>
              <a:rPr kumimoji="0" lang="en-US" sz="3840" b="1"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Qantas</a:t>
            </a:r>
            <a:br>
              <a:rPr kumimoji="0" lang="en-US" sz="38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endParaRPr kumimoji="0" lang="en-US" sz="38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a:extLst>
              <a:ext uri="{FF2B5EF4-FFF2-40B4-BE49-F238E27FC236}">
                <a16:creationId xmlns:a16="http://schemas.microsoft.com/office/drawing/2014/main" id="{7DD2C0BD-EC22-0B4D-81F2-031F57BB1B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7098852"/>
            <a:ext cx="14622196" cy="1092648"/>
          </a:xfrm>
          <a:prstGeom prst="rect">
            <a:avLst/>
          </a:prstGeom>
        </p:spPr>
      </p:pic>
    </p:spTree>
    <p:extLst>
      <p:ext uri="{BB962C8B-B14F-4D97-AF65-F5344CB8AC3E}">
        <p14:creationId xmlns:p14="http://schemas.microsoft.com/office/powerpoint/2010/main" val="134617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p:txBody>
          <a:bodyPr/>
          <a:lstStyle/>
          <a:p>
            <a:r>
              <a:rPr lang="en-US" dirty="0"/>
              <a:t>Diversity, Equity, and Inclusion</a:t>
            </a:r>
          </a:p>
        </p:txBody>
      </p:sp>
      <p:sp>
        <p:nvSpPr>
          <p:cNvPr id="4" name="TextBox 3">
            <a:extLst>
              <a:ext uri="{FF2B5EF4-FFF2-40B4-BE49-F238E27FC236}">
                <a16:creationId xmlns:a16="http://schemas.microsoft.com/office/drawing/2014/main" id="{F278983C-2EA6-7140-9980-26F529D9B3BF}"/>
              </a:ext>
            </a:extLst>
          </p:cNvPr>
          <p:cNvSpPr txBox="1"/>
          <p:nvPr/>
        </p:nvSpPr>
        <p:spPr>
          <a:xfrm>
            <a:off x="548640" y="1565031"/>
            <a:ext cx="13290452" cy="3434786"/>
          </a:xfrm>
          <a:prstGeom prst="rect">
            <a:avLst/>
          </a:prstGeom>
          <a:noFill/>
        </p:spPr>
        <p:txBody>
          <a:bodyPr wrap="square" lIns="182880" tIns="146304" rIns="182880" bIns="146304" rtlCol="0">
            <a:spAutoFit/>
          </a:bodyPr>
          <a:lstStyle/>
          <a:p>
            <a:pPr algn="l">
              <a:lnSpc>
                <a:spcPct val="90000"/>
              </a:lnSpc>
              <a:spcAft>
                <a:spcPts val="1800"/>
              </a:spcAft>
            </a:pPr>
            <a:r>
              <a:rPr lang="en-US" sz="3200" dirty="0">
                <a:solidFill>
                  <a:schemeClr val="accent1">
                    <a:lumMod val="60000"/>
                    <a:lumOff val="40000"/>
                  </a:schemeClr>
                </a:solidFill>
              </a:rPr>
              <a:t>Diverse DevOps Teams</a:t>
            </a:r>
          </a:p>
          <a:p>
            <a:pPr algn="l">
              <a:lnSpc>
                <a:spcPct val="90000"/>
              </a:lnSpc>
              <a:spcAft>
                <a:spcPts val="1800"/>
              </a:spcAft>
            </a:pPr>
            <a:endParaRPr lang="en-US" sz="3200" dirty="0">
              <a:solidFill>
                <a:schemeClr val="accent1">
                  <a:lumMod val="60000"/>
                  <a:lumOff val="40000"/>
                </a:schemeClr>
              </a:solidFill>
            </a:endParaRPr>
          </a:p>
          <a:p>
            <a:pPr algn="l">
              <a:lnSpc>
                <a:spcPct val="90000"/>
              </a:lnSpc>
              <a:spcAft>
                <a:spcPts val="1800"/>
              </a:spcAft>
            </a:pPr>
            <a:r>
              <a:rPr lang="en-US" sz="3200" dirty="0">
                <a:solidFill>
                  <a:schemeClr val="accent1">
                    <a:lumMod val="60000"/>
                    <a:lumOff val="40000"/>
                  </a:schemeClr>
                </a:solidFill>
              </a:rPr>
              <a:t>Engineering for Diversity</a:t>
            </a:r>
          </a:p>
          <a:p>
            <a:pPr algn="l">
              <a:lnSpc>
                <a:spcPct val="90000"/>
              </a:lnSpc>
              <a:spcAft>
                <a:spcPts val="1800"/>
              </a:spcAft>
            </a:pPr>
            <a:endParaRPr lang="en-US" sz="3200" dirty="0">
              <a:solidFill>
                <a:schemeClr val="accent1">
                  <a:lumMod val="60000"/>
                  <a:lumOff val="40000"/>
                </a:schemeClr>
              </a:solidFill>
            </a:endParaRPr>
          </a:p>
          <a:p>
            <a:pPr algn="l">
              <a:lnSpc>
                <a:spcPct val="90000"/>
              </a:lnSpc>
              <a:spcAft>
                <a:spcPts val="1800"/>
              </a:spcAft>
            </a:pPr>
            <a:r>
              <a:rPr lang="en-US" sz="3200" dirty="0">
                <a:solidFill>
                  <a:schemeClr val="accent1">
                    <a:lumMod val="60000"/>
                    <a:lumOff val="40000"/>
                  </a:schemeClr>
                </a:solidFill>
              </a:rPr>
              <a:t>Analytics for Equity and Inclusion</a:t>
            </a:r>
          </a:p>
        </p:txBody>
      </p:sp>
    </p:spTree>
    <p:extLst>
      <p:ext uri="{BB962C8B-B14F-4D97-AF65-F5344CB8AC3E}">
        <p14:creationId xmlns:p14="http://schemas.microsoft.com/office/powerpoint/2010/main" val="4094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p:txBody>
          <a:bodyPr/>
          <a:lstStyle/>
          <a:p>
            <a:r>
              <a:rPr lang="en-US" dirty="0"/>
              <a:t>Ethical Sourcing</a:t>
            </a:r>
          </a:p>
        </p:txBody>
      </p:sp>
      <p:sp>
        <p:nvSpPr>
          <p:cNvPr id="4" name="TextBox 3">
            <a:extLst>
              <a:ext uri="{FF2B5EF4-FFF2-40B4-BE49-F238E27FC236}">
                <a16:creationId xmlns:a16="http://schemas.microsoft.com/office/drawing/2014/main" id="{F278983C-2EA6-7140-9980-26F529D9B3BF}"/>
              </a:ext>
            </a:extLst>
          </p:cNvPr>
          <p:cNvSpPr txBox="1"/>
          <p:nvPr/>
        </p:nvSpPr>
        <p:spPr>
          <a:xfrm>
            <a:off x="548640" y="1565031"/>
            <a:ext cx="13290452" cy="4653197"/>
          </a:xfrm>
          <a:prstGeom prst="rect">
            <a:avLst/>
          </a:prstGeom>
          <a:noFill/>
        </p:spPr>
        <p:txBody>
          <a:bodyPr wrap="square" lIns="182880" tIns="146304" rIns="182880" bIns="146304" rtlCol="0">
            <a:spAutoFit/>
          </a:bodyPr>
          <a:lstStyle/>
          <a:p>
            <a:pPr marL="457200" indent="-457200">
              <a:lnSpc>
                <a:spcPct val="150000"/>
              </a:lnSpc>
              <a:buFont typeface="Arial" panose="020B0604020202020204" pitchFamily="34" charset="0"/>
              <a:buChar char="•"/>
            </a:pPr>
            <a:r>
              <a:rPr lang="en-US" sz="3200" dirty="0"/>
              <a:t>Fair wages for employees</a:t>
            </a:r>
          </a:p>
          <a:p>
            <a:pPr marL="457200" indent="-457200">
              <a:lnSpc>
                <a:spcPct val="150000"/>
              </a:lnSpc>
              <a:buFont typeface="Arial" panose="020B0604020202020204" pitchFamily="34" charset="0"/>
              <a:buChar char="•"/>
            </a:pPr>
            <a:r>
              <a:rPr lang="en-US" sz="3200" dirty="0"/>
              <a:t>Safe workplaces</a:t>
            </a:r>
          </a:p>
          <a:p>
            <a:pPr marL="457200" indent="-457200">
              <a:lnSpc>
                <a:spcPct val="150000"/>
              </a:lnSpc>
              <a:buFont typeface="Arial" panose="020B0604020202020204" pitchFamily="34" charset="0"/>
              <a:buChar char="•"/>
            </a:pPr>
            <a:r>
              <a:rPr lang="en-US" sz="3200" dirty="0"/>
              <a:t>Freely chosen employment</a:t>
            </a:r>
          </a:p>
          <a:p>
            <a:pPr marL="457200" indent="-457200">
              <a:lnSpc>
                <a:spcPct val="150000"/>
              </a:lnSpc>
              <a:buFont typeface="Arial" panose="020B0604020202020204" pitchFamily="34" charset="0"/>
              <a:buChar char="•"/>
            </a:pPr>
            <a:r>
              <a:rPr lang="en-US" sz="3200" dirty="0"/>
              <a:t>Empowerment of women</a:t>
            </a:r>
          </a:p>
          <a:p>
            <a:pPr marL="457200" indent="-457200">
              <a:lnSpc>
                <a:spcPct val="150000"/>
              </a:lnSpc>
              <a:buFont typeface="Arial" panose="020B0604020202020204" pitchFamily="34" charset="0"/>
              <a:buChar char="•"/>
            </a:pPr>
            <a:r>
              <a:rPr lang="en-US" sz="3200" dirty="0"/>
              <a:t>Environmental protection</a:t>
            </a:r>
          </a:p>
          <a:p>
            <a:pPr marL="457200" indent="-457200">
              <a:lnSpc>
                <a:spcPct val="150000"/>
              </a:lnSpc>
              <a:buFont typeface="Arial" panose="020B0604020202020204" pitchFamily="34" charset="0"/>
              <a:buChar char="•"/>
            </a:pPr>
            <a:r>
              <a:rPr lang="en-US" sz="3200" dirty="0"/>
              <a:t>Supply chain transparency</a:t>
            </a:r>
            <a:endParaRPr lang="en-US" dirty="0"/>
          </a:p>
        </p:txBody>
      </p:sp>
      <p:pic>
        <p:nvPicPr>
          <p:cNvPr id="5" name="Picture 2" descr="https://d39w7f4ix9f5s9.cloudfront.net/resource/0000016d-0313-d9a4-a7ef-cbf7b10f0000/styleguide/media/Animated-Lead-placeholder.b45f6a1391c5049b9bef41bdd239a807.png">
            <a:extLst>
              <a:ext uri="{FF2B5EF4-FFF2-40B4-BE49-F238E27FC236}">
                <a16:creationId xmlns:a16="http://schemas.microsoft.com/office/drawing/2014/main" id="{3EB22321-51F5-4444-838D-8AB2116500E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69727" y="-1211"/>
            <a:ext cx="7094913" cy="807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2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2B4C972C-901E-4FE3-854E-C0A48A172F91}"/>
              </a:ext>
            </a:extLst>
          </p:cNvPr>
          <p:cNvSpPr>
            <a:spLocks noGrp="1"/>
          </p:cNvSpPr>
          <p:nvPr>
            <p:ph type="title"/>
          </p:nvPr>
        </p:nvSpPr>
        <p:spPr>
          <a:xfrm>
            <a:off x="548640" y="1388448"/>
            <a:ext cx="9666588" cy="785910"/>
          </a:xfrm>
        </p:spPr>
        <p:txBody>
          <a:bodyPr/>
          <a:lstStyle/>
          <a:p>
            <a:r>
              <a:rPr lang="en-US" sz="2800" b="0" spc="-160" dirty="0">
                <a:solidFill>
                  <a:schemeClr val="tx1"/>
                </a:solidFill>
                <a:latin typeface="Amazon Ember" panose="02000000000000000000" pitchFamily="2" charset="0"/>
                <a:ea typeface="Amazon Ember" panose="02000000000000000000" pitchFamily="2" charset="0"/>
                <a:cs typeface="Amazon Ember Heavy" charset="0"/>
              </a:rPr>
              <a:t>Product traceability with chain of origin</a:t>
            </a:r>
            <a:endParaRPr lang="en-US" sz="2800" b="0" dirty="0">
              <a:solidFill>
                <a:schemeClr val="tx1"/>
              </a:solidFill>
            </a:endParaRPr>
          </a:p>
        </p:txBody>
      </p:sp>
      <p:sp>
        <p:nvSpPr>
          <p:cNvPr id="8" name="TextBox 7">
            <a:extLst>
              <a:ext uri="{FF2B5EF4-FFF2-40B4-BE49-F238E27FC236}">
                <a16:creationId xmlns:a16="http://schemas.microsoft.com/office/drawing/2014/main" id="{6382D16C-D15E-49CF-89D9-332DF69CA981}"/>
              </a:ext>
            </a:extLst>
          </p:cNvPr>
          <p:cNvSpPr txBox="1"/>
          <p:nvPr/>
        </p:nvSpPr>
        <p:spPr>
          <a:xfrm>
            <a:off x="1003912" y="5343934"/>
            <a:ext cx="11955160" cy="1582484"/>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128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“[We want] to completely review how we do business, from sourcing products at the micro lot level, all the way through to tracking products individually to the end consumers.” </a:t>
            </a:r>
          </a:p>
          <a:p>
            <a:pPr marL="0" marR="0" lvl="0" indent="0" algn="l" defTabSz="731520" rtl="0" eaLnBrk="1" fontAlgn="auto" latinLnBrk="0" hangingPunct="1">
              <a:lnSpc>
                <a:spcPct val="100000"/>
              </a:lnSpc>
              <a:spcBef>
                <a:spcPts val="0"/>
              </a:spcBef>
              <a:spcAft>
                <a:spcPts val="1280"/>
              </a:spcAft>
              <a:buClrTx/>
              <a:buSzTx/>
              <a:buFontTx/>
              <a:buNone/>
              <a:tabLst/>
              <a:defRPr/>
            </a:pPr>
            <a:r>
              <a:rPr kumimoji="0" lang="en-US" sz="1400" b="0" i="0" u="none" strike="noStrike" kern="1200" cap="none" spc="0"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n-cs"/>
              </a:rPr>
              <a:t>Armin </a:t>
            </a:r>
            <a:r>
              <a:rPr kumimoji="0" lang="en-US" sz="1400" b="0" i="0" u="none" strike="noStrike" kern="1200" cap="none" spc="0" normalizeH="0" baseline="0" noProof="0" dirty="0" err="1">
                <a:ln>
                  <a:noFill/>
                </a:ln>
                <a:solidFill>
                  <a:srgbClr val="FF9900"/>
                </a:solidFill>
                <a:effectLst/>
                <a:uLnTx/>
                <a:uFillTx/>
                <a:latin typeface="Amazon Ember" panose="02000000000000000000" pitchFamily="2" charset="0"/>
                <a:ea typeface="Amazon Ember" panose="02000000000000000000" pitchFamily="2" charset="0"/>
                <a:cs typeface="+mn-cs"/>
              </a:rPr>
              <a:t>Nehzat</a:t>
            </a:r>
            <a:r>
              <a:rPr kumimoji="0" lang="en-US" sz="1400" b="0" i="0" u="none" strike="noStrike" kern="1200" cap="none" spc="0" normalizeH="0" baseline="0" noProof="0" dirty="0">
                <a:ln>
                  <a:noFill/>
                </a:ln>
                <a:solidFill>
                  <a:srgbClr val="FF9900"/>
                </a:solidFill>
                <a:effectLst/>
                <a:uLnTx/>
                <a:uFillTx/>
                <a:latin typeface="Amazon Ember" panose="02000000000000000000" pitchFamily="2" charset="0"/>
                <a:ea typeface="Amazon Ember" panose="02000000000000000000" pitchFamily="2" charset="0"/>
                <a:cs typeface="+mn-cs"/>
              </a:rPr>
              <a:t>, Sydney-based digital technology manager for Nestlé</a:t>
            </a:r>
          </a:p>
        </p:txBody>
      </p:sp>
      <p:sp>
        <p:nvSpPr>
          <p:cNvPr id="5" name="Text Placeholder 3">
            <a:extLst>
              <a:ext uri="{FF2B5EF4-FFF2-40B4-BE49-F238E27FC236}">
                <a16:creationId xmlns:a16="http://schemas.microsoft.com/office/drawing/2014/main" id="{4EA16FD2-4C2B-4E7D-8857-F198B4241AAC}"/>
              </a:ext>
            </a:extLst>
          </p:cNvPr>
          <p:cNvSpPr txBox="1">
            <a:spLocks/>
          </p:cNvSpPr>
          <p:nvPr/>
        </p:nvSpPr>
        <p:spPr>
          <a:xfrm>
            <a:off x="558800" y="2636134"/>
            <a:ext cx="2795758" cy="332399"/>
          </a:xfrm>
          <a:prstGeom prst="rect">
            <a:avLst/>
          </a:prstGeom>
        </p:spPr>
        <p:txBody>
          <a:bodyPr vert="horz" wrap="square" lIns="0" tIns="0" rIns="0" bIns="0" rtlCol="0" anchor="t" anchorCtr="0">
            <a:sp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FF9900"/>
                </a:solidFill>
                <a:effectLst/>
                <a:uLnTx/>
                <a:uFillTx/>
                <a:latin typeface="Amazon Ember"/>
                <a:ea typeface="Amazon Ember Medium" panose="020B0603020204030204" pitchFamily="34" charset="0"/>
                <a:cs typeface="Amazon Ember Medium" panose="020B0603020204030204" pitchFamily="34" charset="0"/>
              </a:rPr>
              <a:t>Challenge</a:t>
            </a:r>
          </a:p>
        </p:txBody>
      </p:sp>
      <p:sp>
        <p:nvSpPr>
          <p:cNvPr id="21" name="Rectangle 20">
            <a:extLst>
              <a:ext uri="{FF2B5EF4-FFF2-40B4-BE49-F238E27FC236}">
                <a16:creationId xmlns:a16="http://schemas.microsoft.com/office/drawing/2014/main" id="{1329B90F-D232-4FDB-80B8-B8A7C85F4135}"/>
              </a:ext>
            </a:extLst>
          </p:cNvPr>
          <p:cNvSpPr/>
          <p:nvPr/>
        </p:nvSpPr>
        <p:spPr>
          <a:xfrm>
            <a:off x="558799" y="3155139"/>
            <a:ext cx="4287968" cy="1328569"/>
          </a:xfrm>
          <a:prstGeom prst="rect">
            <a:avLst/>
          </a:prstGeom>
        </p:spPr>
        <p:txBody>
          <a:bodyPr wrap="square">
            <a:spAutoFit/>
          </a:bodyPr>
          <a:lstStyle/>
          <a:p>
            <a:pPr marL="114300" marR="0" lvl="0" indent="-114300" algn="l" defTabSz="73152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solidFill>
                  <a:srgbClr val="FFFFFF"/>
                </a:solidFill>
                <a:latin typeface="Amazon Ember" panose="02000000000000000000" pitchFamily="2" charset="0"/>
                <a:ea typeface="Amazon Ember" panose="02000000000000000000" pitchFamily="2" charset="0"/>
              </a:rPr>
              <a:t>T</a:t>
            </a:r>
            <a:r>
              <a:rPr kumimoji="0" lang="en-US" sz="1800" b="0" i="0" u="none" strike="noStrike" kern="1200" cap="none" spc="0" normalizeH="0" baseline="0" noProof="0" dirty="0" err="1">
                <a:ln>
                  <a:noFill/>
                </a:ln>
                <a:solidFill>
                  <a:srgbClr val="FFFFFF"/>
                </a:solidFill>
                <a:effectLst/>
                <a:uLnTx/>
                <a:uFillTx/>
                <a:latin typeface="Amazon Ember" panose="02000000000000000000" pitchFamily="2" charset="0"/>
                <a:ea typeface="Amazon Ember" panose="02000000000000000000" pitchFamily="2" charset="0"/>
                <a:cs typeface="+mn-cs"/>
              </a:rPr>
              <a:t>ransparency</a:t>
            </a:r>
            <a:r>
              <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 to consumers of origination of raw materials </a:t>
            </a:r>
          </a:p>
          <a:p>
            <a:pPr marL="114300" marR="0" lvl="0" indent="-114300" algn="l" defTabSz="73152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Understand raw material ingredient data</a:t>
            </a:r>
          </a:p>
        </p:txBody>
      </p:sp>
      <p:sp>
        <p:nvSpPr>
          <p:cNvPr id="6" name="Text Placeholder 3">
            <a:extLst>
              <a:ext uri="{FF2B5EF4-FFF2-40B4-BE49-F238E27FC236}">
                <a16:creationId xmlns:a16="http://schemas.microsoft.com/office/drawing/2014/main" id="{69573A20-FC51-4766-B866-743664BCF16E}"/>
              </a:ext>
            </a:extLst>
          </p:cNvPr>
          <p:cNvSpPr txBox="1">
            <a:spLocks/>
          </p:cNvSpPr>
          <p:nvPr/>
        </p:nvSpPr>
        <p:spPr>
          <a:xfrm>
            <a:off x="5349257" y="2548342"/>
            <a:ext cx="2725250" cy="332399"/>
          </a:xfrm>
          <a:prstGeom prst="rect">
            <a:avLst/>
          </a:prstGeom>
        </p:spPr>
        <p:txBody>
          <a:bodyPr vert="horz" wrap="square" lIns="0" tIns="0" rIns="0" bIns="0" rtlCol="0" anchor="t" anchorCtr="0">
            <a:sp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FF9900"/>
                </a:solidFill>
                <a:effectLst/>
                <a:uLnTx/>
                <a:uFillTx/>
                <a:latin typeface="Amazon Ember"/>
                <a:ea typeface="Amazon Ember Medium" panose="020B0603020204030204" pitchFamily="34" charset="0"/>
                <a:cs typeface="Amazon Ember Medium" panose="020B0603020204030204" pitchFamily="34" charset="0"/>
              </a:rPr>
              <a:t>Solution</a:t>
            </a:r>
          </a:p>
        </p:txBody>
      </p:sp>
      <p:sp>
        <p:nvSpPr>
          <p:cNvPr id="22" name="Rectangle 21">
            <a:extLst>
              <a:ext uri="{FF2B5EF4-FFF2-40B4-BE49-F238E27FC236}">
                <a16:creationId xmlns:a16="http://schemas.microsoft.com/office/drawing/2014/main" id="{E19AF441-618C-4D68-BFE2-3FCD54D88D9A}"/>
              </a:ext>
            </a:extLst>
          </p:cNvPr>
          <p:cNvSpPr/>
          <p:nvPr/>
        </p:nvSpPr>
        <p:spPr>
          <a:xfrm>
            <a:off x="5211501" y="3155139"/>
            <a:ext cx="4199195" cy="1477328"/>
          </a:xfrm>
          <a:prstGeom prst="rect">
            <a:avLst/>
          </a:prstGeom>
        </p:spPr>
        <p:txBody>
          <a:bodyPr wrap="square">
            <a:spAutoFit/>
          </a:bodyPr>
          <a:lstStyle/>
          <a:p>
            <a:pPr marL="0" marR="0" lvl="0" indent="0" algn="l" defTabSz="731520"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Using AWS Managed Blockchain, data at the source is digitized to provide a full history of location, time harvested, shipping, and quality information</a:t>
            </a:r>
          </a:p>
        </p:txBody>
      </p:sp>
      <p:sp>
        <p:nvSpPr>
          <p:cNvPr id="7" name="Text Placeholder 3">
            <a:extLst>
              <a:ext uri="{FF2B5EF4-FFF2-40B4-BE49-F238E27FC236}">
                <a16:creationId xmlns:a16="http://schemas.microsoft.com/office/drawing/2014/main" id="{FF2034DA-BBB7-494E-BA8D-D85E2D300749}"/>
              </a:ext>
            </a:extLst>
          </p:cNvPr>
          <p:cNvSpPr txBox="1">
            <a:spLocks/>
          </p:cNvSpPr>
          <p:nvPr/>
        </p:nvSpPr>
        <p:spPr>
          <a:xfrm>
            <a:off x="10069206" y="2554086"/>
            <a:ext cx="2725250" cy="332399"/>
          </a:xfrm>
          <a:prstGeom prst="rect">
            <a:avLst/>
          </a:prstGeom>
        </p:spPr>
        <p:txBody>
          <a:bodyPr vert="horz" wrap="square" lIns="0" tIns="0" rIns="0" bIns="0" rtlCol="0" anchor="t" anchorCtr="0">
            <a:sp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FF9900"/>
                </a:solidFill>
                <a:effectLst/>
                <a:uLnTx/>
                <a:uFillTx/>
                <a:latin typeface="Amazon Ember"/>
                <a:ea typeface="Amazon Ember Medium" panose="020B0603020204030204" pitchFamily="34" charset="0"/>
                <a:cs typeface="Amazon Ember Medium" panose="020B0603020204030204" pitchFamily="34" charset="0"/>
              </a:rPr>
              <a:t>Benefits</a:t>
            </a:r>
          </a:p>
        </p:txBody>
      </p:sp>
      <p:sp>
        <p:nvSpPr>
          <p:cNvPr id="23" name="Rectangle 22">
            <a:extLst>
              <a:ext uri="{FF2B5EF4-FFF2-40B4-BE49-F238E27FC236}">
                <a16:creationId xmlns:a16="http://schemas.microsoft.com/office/drawing/2014/main" id="{52DC3F55-2542-4DBB-B5EC-3FE081B3ED75}"/>
              </a:ext>
            </a:extLst>
          </p:cNvPr>
          <p:cNvSpPr/>
          <p:nvPr/>
        </p:nvSpPr>
        <p:spPr>
          <a:xfrm>
            <a:off x="9860906" y="3160445"/>
            <a:ext cx="4199194" cy="1605568"/>
          </a:xfrm>
          <a:prstGeom prst="rect">
            <a:avLst/>
          </a:prstGeom>
        </p:spPr>
        <p:txBody>
          <a:bodyPr wrap="square">
            <a:spAutoFit/>
          </a:bodyPr>
          <a:lstStyle/>
          <a:p>
            <a:pPr marL="114300" marR="0" lvl="0" indent="-114300" algn="l" defTabSz="73152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Visibility of Product Origins to increase quality and traceability</a:t>
            </a:r>
          </a:p>
          <a:p>
            <a:pPr marL="114300" marR="0" lvl="0" indent="-114300" algn="l" defTabSz="73152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solidFill>
                  <a:srgbClr val="FFFFFF"/>
                </a:solidFill>
                <a:latin typeface="Amazon Ember" panose="02000000000000000000" pitchFamily="2" charset="0"/>
                <a:ea typeface="Amazon Ember" panose="02000000000000000000" pitchFamily="2" charset="0"/>
              </a:rPr>
              <a:t>T</a:t>
            </a:r>
            <a:r>
              <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mn-cs"/>
              </a:rPr>
              <a:t>rack products on the blockchain from the farm all the way through to consumption</a:t>
            </a:r>
          </a:p>
        </p:txBody>
      </p:sp>
      <p:pic>
        <p:nvPicPr>
          <p:cNvPr id="20" name="Picture 2" descr="Home">
            <a:extLst>
              <a:ext uri="{FF2B5EF4-FFF2-40B4-BE49-F238E27FC236}">
                <a16:creationId xmlns:a16="http://schemas.microsoft.com/office/drawing/2014/main" id="{CB74A143-B90B-4D8F-B3EB-776E0AD4D24E}"/>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0259697" y="504651"/>
            <a:ext cx="3815214" cy="1102835"/>
          </a:xfrm>
          <a:prstGeom prst="rect">
            <a:avLst/>
          </a:prstGeom>
          <a:noFill/>
          <a:ln>
            <a:noFill/>
          </a:ln>
        </p:spPr>
      </p:pic>
      <p:sp>
        <p:nvSpPr>
          <p:cNvPr id="14" name="Title 1">
            <a:extLst>
              <a:ext uri="{FF2B5EF4-FFF2-40B4-BE49-F238E27FC236}">
                <a16:creationId xmlns:a16="http://schemas.microsoft.com/office/drawing/2014/main" id="{951EF674-895F-EF43-9FDC-297EDDD6BEC8}"/>
              </a:ext>
            </a:extLst>
          </p:cNvPr>
          <p:cNvSpPr txBox="1">
            <a:spLocks/>
          </p:cNvSpPr>
          <p:nvPr/>
        </p:nvSpPr>
        <p:spPr>
          <a:xfrm>
            <a:off x="548640" y="369878"/>
            <a:ext cx="13511460"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731520" rtl="0" eaLnBrk="1" fontAlgn="auto" latinLnBrk="0" hangingPunct="1">
              <a:lnSpc>
                <a:spcPct val="100000"/>
              </a:lnSpc>
              <a:spcBef>
                <a:spcPct val="0"/>
              </a:spcBef>
              <a:spcAft>
                <a:spcPts val="0"/>
              </a:spcAft>
              <a:buClrTx/>
              <a:buSzTx/>
              <a:buFontTx/>
              <a:buNone/>
              <a:tabLst/>
              <a:defRPr/>
            </a:pPr>
            <a:r>
              <a:rPr kumimoji="0" lang="en-US" sz="384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Manufacturing Process: </a:t>
            </a:r>
            <a:r>
              <a:rPr kumimoji="0" lang="en-US" sz="38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Nestlé</a:t>
            </a:r>
            <a:br>
              <a:rPr kumimoji="0" lang="en-US" sz="38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endParaRPr kumimoji="0" lang="en-US" sz="384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 name="Picture 12">
            <a:extLst>
              <a:ext uri="{FF2B5EF4-FFF2-40B4-BE49-F238E27FC236}">
                <a16:creationId xmlns:a16="http://schemas.microsoft.com/office/drawing/2014/main" id="{BF92E3A6-2772-F049-B0E2-DE2C8DAD10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7098852"/>
            <a:ext cx="14622196" cy="1092648"/>
          </a:xfrm>
          <a:prstGeom prst="rect">
            <a:avLst/>
          </a:prstGeom>
        </p:spPr>
      </p:pic>
    </p:spTree>
    <p:extLst>
      <p:ext uri="{BB962C8B-B14F-4D97-AF65-F5344CB8AC3E}">
        <p14:creationId xmlns:p14="http://schemas.microsoft.com/office/powerpoint/2010/main" val="337195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6EB2-9B2B-8043-8EB0-75A37FE8119E}"/>
              </a:ext>
            </a:extLst>
          </p:cNvPr>
          <p:cNvSpPr>
            <a:spLocks noGrp="1"/>
          </p:cNvSpPr>
          <p:nvPr>
            <p:ph type="title"/>
          </p:nvPr>
        </p:nvSpPr>
        <p:spPr/>
        <p:txBody>
          <a:bodyPr/>
          <a:lstStyle/>
          <a:p>
            <a:r>
              <a:rPr lang="en-US" dirty="0"/>
              <a:t>Amazon and Sustainability</a:t>
            </a:r>
          </a:p>
        </p:txBody>
      </p:sp>
      <p:sp>
        <p:nvSpPr>
          <p:cNvPr id="3" name="Title 1">
            <a:extLst>
              <a:ext uri="{FF2B5EF4-FFF2-40B4-BE49-F238E27FC236}">
                <a16:creationId xmlns:a16="http://schemas.microsoft.com/office/drawing/2014/main" id="{F8266AE5-68B7-2B47-87EF-B164AABB1C91}"/>
              </a:ext>
            </a:extLst>
          </p:cNvPr>
          <p:cNvSpPr txBox="1">
            <a:spLocks/>
          </p:cNvSpPr>
          <p:nvPr/>
        </p:nvSpPr>
        <p:spPr>
          <a:xfrm>
            <a:off x="497832" y="1989252"/>
            <a:ext cx="13128486" cy="87230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mj-lt"/>
                <a:ea typeface="Amazon Ember Light" panose="020B0403020204020204" pitchFamily="34" charset="0"/>
                <a:cs typeface="Amazon Ember Light" panose="020B0403020204020204" pitchFamily="34" charset="0"/>
              </a:defRPr>
            </a:lvl1pPr>
          </a:lstStyle>
          <a:p>
            <a:r>
              <a:rPr lang="en-US" dirty="0"/>
              <a:t>Carbon Footprint</a:t>
            </a:r>
          </a:p>
          <a:p>
            <a:endParaRPr lang="en-US" dirty="0"/>
          </a:p>
          <a:p>
            <a:r>
              <a:rPr lang="en-US" dirty="0"/>
              <a:t>Scope 1 Emissions (Amazon operations):</a:t>
            </a:r>
          </a:p>
          <a:p>
            <a:r>
              <a:rPr lang="en-US" dirty="0"/>
              <a:t>Scope 2 Emissions (purchased electricity):</a:t>
            </a:r>
          </a:p>
          <a:p>
            <a:r>
              <a:rPr lang="en-US" dirty="0"/>
              <a:t>Scope 3 Emissions (indirect sources):</a:t>
            </a:r>
          </a:p>
          <a:p>
            <a:r>
              <a:rPr lang="en-US" dirty="0"/>
              <a:t>     Total Emissions:</a:t>
            </a:r>
          </a:p>
        </p:txBody>
      </p:sp>
      <p:sp>
        <p:nvSpPr>
          <p:cNvPr id="4" name="TextBox 3">
            <a:extLst>
              <a:ext uri="{FF2B5EF4-FFF2-40B4-BE49-F238E27FC236}">
                <a16:creationId xmlns:a16="http://schemas.microsoft.com/office/drawing/2014/main" id="{BBAB3BCC-5701-724D-AF79-FEAF717130B6}"/>
              </a:ext>
            </a:extLst>
          </p:cNvPr>
          <p:cNvSpPr txBox="1"/>
          <p:nvPr/>
        </p:nvSpPr>
        <p:spPr>
          <a:xfrm>
            <a:off x="11409222" y="3449779"/>
            <a:ext cx="2464457" cy="2760756"/>
          </a:xfrm>
          <a:prstGeom prst="rect">
            <a:avLst/>
          </a:prstGeom>
          <a:noFill/>
        </p:spPr>
        <p:txBody>
          <a:bodyPr wrap="none" lIns="182880" tIns="146304" rIns="182880" bIns="146304" rtlCol="0">
            <a:spAutoFit/>
          </a:bodyPr>
          <a:lstStyle/>
          <a:p>
            <a:pPr algn="l">
              <a:lnSpc>
                <a:spcPct val="90000"/>
              </a:lnSpc>
              <a:spcAft>
                <a:spcPts val="1800"/>
              </a:spcAft>
            </a:pPr>
            <a:r>
              <a:rPr lang="en-US" sz="3200" dirty="0"/>
              <a:t>5.76 MMT</a:t>
            </a:r>
          </a:p>
          <a:p>
            <a:pPr algn="l">
              <a:lnSpc>
                <a:spcPct val="90000"/>
              </a:lnSpc>
              <a:spcAft>
                <a:spcPts val="1800"/>
              </a:spcAft>
            </a:pPr>
            <a:r>
              <a:rPr lang="en-US" sz="3200" dirty="0"/>
              <a:t>5.50 MMT</a:t>
            </a:r>
          </a:p>
          <a:p>
            <a:pPr algn="l">
              <a:lnSpc>
                <a:spcPct val="90000"/>
              </a:lnSpc>
              <a:spcAft>
                <a:spcPts val="1800"/>
              </a:spcAft>
            </a:pPr>
            <a:r>
              <a:rPr lang="en-US" sz="3200" dirty="0"/>
              <a:t>39.91 MMT</a:t>
            </a:r>
          </a:p>
          <a:p>
            <a:pPr algn="l">
              <a:lnSpc>
                <a:spcPct val="90000"/>
              </a:lnSpc>
              <a:spcAft>
                <a:spcPts val="1800"/>
              </a:spcAft>
            </a:pPr>
            <a:r>
              <a:rPr lang="en-US" sz="3200" dirty="0">
                <a:solidFill>
                  <a:schemeClr val="accent2"/>
                </a:solidFill>
              </a:rPr>
              <a:t>51.17 MMT</a:t>
            </a:r>
          </a:p>
        </p:txBody>
      </p:sp>
    </p:spTree>
    <p:extLst>
      <p:ext uri="{BB962C8B-B14F-4D97-AF65-F5344CB8AC3E}">
        <p14:creationId xmlns:p14="http://schemas.microsoft.com/office/powerpoint/2010/main" val="371330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CD7C-97B8-DE41-98ED-8E67F7257664}"/>
              </a:ext>
            </a:extLst>
          </p:cNvPr>
          <p:cNvSpPr>
            <a:spLocks noGrp="1"/>
          </p:cNvSpPr>
          <p:nvPr>
            <p:ph type="title"/>
          </p:nvPr>
        </p:nvSpPr>
        <p:spPr/>
        <p:txBody>
          <a:bodyPr/>
          <a:lstStyle/>
          <a:p>
            <a:r>
              <a:rPr lang="en-US" dirty="0"/>
              <a:t>Amazon’s Commitments</a:t>
            </a:r>
          </a:p>
        </p:txBody>
      </p:sp>
      <p:sp>
        <p:nvSpPr>
          <p:cNvPr id="3" name="TextBox 2">
            <a:extLst>
              <a:ext uri="{FF2B5EF4-FFF2-40B4-BE49-F238E27FC236}">
                <a16:creationId xmlns:a16="http://schemas.microsoft.com/office/drawing/2014/main" id="{95D3D4B7-7CD3-7644-91A7-4EB8DADF91E6}"/>
              </a:ext>
            </a:extLst>
          </p:cNvPr>
          <p:cNvSpPr txBox="1"/>
          <p:nvPr/>
        </p:nvSpPr>
        <p:spPr>
          <a:xfrm>
            <a:off x="586686" y="1879956"/>
            <a:ext cx="6677149" cy="4108817"/>
          </a:xfrm>
          <a:prstGeom prst="rect">
            <a:avLst/>
          </a:prstGeom>
          <a:noFill/>
        </p:spPr>
        <p:txBody>
          <a:bodyPr wrap="none" lIns="182880" tIns="146304" rIns="182880" bIns="146304" rtlCol="0">
            <a:spAutoFit/>
          </a:bodyPr>
          <a:lstStyle/>
          <a:p>
            <a:pPr algn="l">
              <a:lnSpc>
                <a:spcPct val="90000"/>
              </a:lnSpc>
              <a:spcAft>
                <a:spcPts val="1800"/>
              </a:spcAft>
            </a:pPr>
            <a:r>
              <a:rPr lang="en-US" sz="3200" dirty="0"/>
              <a:t>2040 Net Zero Emissions</a:t>
            </a:r>
          </a:p>
          <a:p>
            <a:pPr algn="l">
              <a:lnSpc>
                <a:spcPct val="90000"/>
              </a:lnSpc>
              <a:spcAft>
                <a:spcPts val="1800"/>
              </a:spcAft>
            </a:pPr>
            <a:r>
              <a:rPr lang="en-US" sz="3200" dirty="0"/>
              <a:t>2025 100% Renewable Energy</a:t>
            </a:r>
          </a:p>
          <a:p>
            <a:pPr algn="l">
              <a:lnSpc>
                <a:spcPct val="90000"/>
              </a:lnSpc>
              <a:spcAft>
                <a:spcPts val="1800"/>
              </a:spcAft>
            </a:pPr>
            <a:r>
              <a:rPr lang="en-US" sz="3200" dirty="0"/>
              <a:t>2030 50% Shipping Net Zero</a:t>
            </a:r>
          </a:p>
          <a:p>
            <a:pPr algn="l">
              <a:lnSpc>
                <a:spcPct val="90000"/>
              </a:lnSpc>
              <a:spcAft>
                <a:spcPts val="1800"/>
              </a:spcAft>
            </a:pPr>
            <a:endParaRPr lang="en-US" sz="3200" dirty="0"/>
          </a:p>
          <a:p>
            <a:pPr algn="l">
              <a:lnSpc>
                <a:spcPct val="90000"/>
              </a:lnSpc>
              <a:spcAft>
                <a:spcPts val="1800"/>
              </a:spcAft>
            </a:pPr>
            <a:r>
              <a:rPr lang="en-US" sz="3200" dirty="0"/>
              <a:t>$2 billion climate innovation fund</a:t>
            </a:r>
          </a:p>
          <a:p>
            <a:pPr algn="l">
              <a:lnSpc>
                <a:spcPct val="90000"/>
              </a:lnSpc>
              <a:spcAft>
                <a:spcPts val="1800"/>
              </a:spcAft>
            </a:pPr>
            <a:r>
              <a:rPr lang="en-US" sz="3200" dirty="0"/>
              <a:t>$100 million Right Now Fund</a:t>
            </a:r>
          </a:p>
        </p:txBody>
      </p:sp>
      <p:pic>
        <p:nvPicPr>
          <p:cNvPr id="5" name="Picture 2" descr="https://d39w7f4ix9f5s9.cloudfront.net/resource/0000016d-0313-d9a4-a7ef-cbf7b10f0000/styleguide/media/Animated-Lead-placeholder.b45f6a1391c5049b9bef41bdd239a807.png">
            <a:extLst>
              <a:ext uri="{FF2B5EF4-FFF2-40B4-BE49-F238E27FC236}">
                <a16:creationId xmlns:a16="http://schemas.microsoft.com/office/drawing/2014/main" id="{D922FFBF-B1C5-F143-A6D7-28E9325068C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69727" y="-1211"/>
            <a:ext cx="7094913" cy="8073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32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05344" y="1530319"/>
            <a:ext cx="6311179" cy="2686207"/>
          </a:xfrm>
          <a:prstGeom prst="rect">
            <a:avLst/>
          </a:prstGeom>
          <a:effectLst>
            <a:softEdge rad="12700"/>
          </a:effectLst>
        </p:spPr>
      </p:pic>
      <p:sp>
        <p:nvSpPr>
          <p:cNvPr id="7" name="Rectangle 6"/>
          <p:cNvSpPr/>
          <p:nvPr/>
        </p:nvSpPr>
        <p:spPr>
          <a:xfrm>
            <a:off x="670007" y="4872641"/>
            <a:ext cx="6311179" cy="744178"/>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More than 60 Amazon facilities around the world are powered by solar roofs</a:t>
            </a:r>
          </a:p>
        </p:txBody>
      </p:sp>
      <p:pic>
        <p:nvPicPr>
          <p:cNvPr id="9" name="Picture Placeholder 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8864" y="1530320"/>
            <a:ext cx="6345890" cy="2506530"/>
          </a:xfrm>
          <a:prstGeom prst="rect">
            <a:avLst/>
          </a:prstGeom>
        </p:spPr>
      </p:pic>
      <p:sp>
        <p:nvSpPr>
          <p:cNvPr id="10" name="Rectangle 9"/>
          <p:cNvSpPr/>
          <p:nvPr/>
        </p:nvSpPr>
        <p:spPr>
          <a:xfrm>
            <a:off x="7705344" y="4872641"/>
            <a:ext cx="6311179" cy="978729"/>
          </a:xfrm>
          <a:prstGeom prst="rect">
            <a:avLst/>
          </a:prstGeom>
        </p:spPr>
        <p:txBody>
          <a:bodyPr wrap="square">
            <a:spAutoFit/>
          </a:bodyPr>
          <a:lstStyle/>
          <a:p>
            <a:pPr algn="ctr" defTabSz="731491">
              <a:spcBef>
                <a:spcPct val="20000"/>
              </a:spcBef>
            </a:pPr>
            <a:r>
              <a:rPr lang="en-US" b="1" dirty="0">
                <a:latin typeface="Amazon Ember" panose="020B0603020204020204" pitchFamily="34" charset="0"/>
                <a:ea typeface="Amazon Ember" panose="020B0603020204020204" pitchFamily="34" charset="0"/>
                <a:cs typeface="Amazon Ember" panose="020B0603020204020204" pitchFamily="34" charset="0"/>
              </a:rPr>
              <a:t>Amazon</a:t>
            </a:r>
            <a:r>
              <a:rPr lang="en-US" sz="2400"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recently ordered 100,000 new electric delivery vehicles </a:t>
            </a:r>
          </a:p>
        </p:txBody>
      </p:sp>
      <p:sp>
        <p:nvSpPr>
          <p:cNvPr id="3" name="Title 2">
            <a:extLst>
              <a:ext uri="{FF2B5EF4-FFF2-40B4-BE49-F238E27FC236}">
                <a16:creationId xmlns:a16="http://schemas.microsoft.com/office/drawing/2014/main" id="{96ED3BAF-2EFF-2644-9E08-6D63609C0FFE}"/>
              </a:ext>
            </a:extLst>
          </p:cNvPr>
          <p:cNvSpPr>
            <a:spLocks noGrp="1"/>
          </p:cNvSpPr>
          <p:nvPr>
            <p:ph type="title"/>
          </p:nvPr>
        </p:nvSpPr>
        <p:spPr/>
        <p:txBody>
          <a:bodyPr/>
          <a:lstStyle/>
          <a:p>
            <a:endParaRPr lang="en-US" dirty="0"/>
          </a:p>
        </p:txBody>
      </p:sp>
      <p:sp>
        <p:nvSpPr>
          <p:cNvPr id="13" name="Title 1">
            <a:extLst>
              <a:ext uri="{FF2B5EF4-FFF2-40B4-BE49-F238E27FC236}">
                <a16:creationId xmlns:a16="http://schemas.microsoft.com/office/drawing/2014/main" id="{E1EA57F4-7B03-E648-BB1C-B257669DCA71}"/>
              </a:ext>
            </a:extLst>
          </p:cNvPr>
          <p:cNvSpPr txBox="1">
            <a:spLocks/>
          </p:cNvSpPr>
          <p:nvPr/>
        </p:nvSpPr>
        <p:spPr>
          <a:xfrm>
            <a:off x="538863" y="183898"/>
            <a:ext cx="13128486" cy="87230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a:ln w="3175">
                  <a:noFill/>
                </a:ln>
                <a:solidFill>
                  <a:schemeClr val="bg1"/>
                </a:solidFill>
                <a:effectLst/>
                <a:latin typeface="+mj-lt"/>
                <a:ea typeface="Amazon Ember Light" panose="020B0403020204020204" pitchFamily="34" charset="0"/>
                <a:cs typeface="Amazon Ember Light" panose="020B0403020204020204" pitchFamily="34" charset="0"/>
              </a:defRPr>
            </a:lvl1pPr>
          </a:lstStyle>
          <a:p>
            <a:r>
              <a:rPr lang="en-US" dirty="0">
                <a:solidFill>
                  <a:schemeClr val="tx1"/>
                </a:solidFill>
              </a:rPr>
              <a:t>Shipment Zero</a:t>
            </a:r>
          </a:p>
        </p:txBody>
      </p:sp>
    </p:spTree>
    <p:extLst>
      <p:ext uri="{BB962C8B-B14F-4D97-AF65-F5344CB8AC3E}">
        <p14:creationId xmlns:p14="http://schemas.microsoft.com/office/powerpoint/2010/main" val="340299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1E400-56B2-3742-ADDA-661616B08FB9}"/>
              </a:ext>
            </a:extLst>
          </p:cNvPr>
          <p:cNvSpPr>
            <a:spLocks noGrp="1"/>
          </p:cNvSpPr>
          <p:nvPr>
            <p:ph type="title"/>
          </p:nvPr>
        </p:nvSpPr>
        <p:spPr/>
        <p:txBody>
          <a:bodyPr/>
          <a:lstStyle/>
          <a:p>
            <a:r>
              <a:rPr lang="en-US" dirty="0"/>
              <a:t>Socially Conscious DevOps</a:t>
            </a:r>
          </a:p>
        </p:txBody>
      </p:sp>
      <p:graphicFrame>
        <p:nvGraphicFramePr>
          <p:cNvPr id="4" name="Diagram 3">
            <a:extLst>
              <a:ext uri="{FF2B5EF4-FFF2-40B4-BE49-F238E27FC236}">
                <a16:creationId xmlns:a16="http://schemas.microsoft.com/office/drawing/2014/main" id="{600D2FB1-CA8E-0444-B68F-C14B0F60B681}"/>
              </a:ext>
            </a:extLst>
          </p:cNvPr>
          <p:cNvGraphicFramePr/>
          <p:nvPr>
            <p:extLst>
              <p:ext uri="{D42A27DB-BD31-4B8C-83A1-F6EECF244321}">
                <p14:modId xmlns:p14="http://schemas.microsoft.com/office/powerpoint/2010/main" val="2543279816"/>
              </p:ext>
            </p:extLst>
          </p:nvPr>
        </p:nvGraphicFramePr>
        <p:xfrm>
          <a:off x="2965937" y="1493446"/>
          <a:ext cx="8534400" cy="5713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785138E-42C3-9F48-8269-1B48ED3B5541}"/>
              </a:ext>
            </a:extLst>
          </p:cNvPr>
          <p:cNvGrpSpPr/>
          <p:nvPr/>
        </p:nvGrpSpPr>
        <p:grpSpPr>
          <a:xfrm>
            <a:off x="884886" y="1887542"/>
            <a:ext cx="1922588" cy="1977874"/>
            <a:chOff x="3446169" y="379860"/>
            <a:chExt cx="1922588" cy="1977874"/>
          </a:xfrm>
        </p:grpSpPr>
        <p:sp>
          <p:nvSpPr>
            <p:cNvPr id="6" name="Oval 5">
              <a:extLst>
                <a:ext uri="{FF2B5EF4-FFF2-40B4-BE49-F238E27FC236}">
                  <a16:creationId xmlns:a16="http://schemas.microsoft.com/office/drawing/2014/main" id="{2207DB25-F440-9C4B-AEF4-A2528E0045F7}"/>
                </a:ext>
              </a:extLst>
            </p:cNvPr>
            <p:cNvSpPr/>
            <p:nvPr/>
          </p:nvSpPr>
          <p:spPr>
            <a:xfrm>
              <a:off x="3446169" y="379860"/>
              <a:ext cx="1922588" cy="1977874"/>
            </a:xfrm>
            <a:prstGeom prst="ellipse">
              <a:avLst/>
            </a:prstGeom>
            <a:solidFill>
              <a:schemeClr val="tx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4">
              <a:extLst>
                <a:ext uri="{FF2B5EF4-FFF2-40B4-BE49-F238E27FC236}">
                  <a16:creationId xmlns:a16="http://schemas.microsoft.com/office/drawing/2014/main" id="{92C2D2D1-7CC4-A140-BE5A-B5F459CFF6BA}"/>
                </a:ext>
              </a:extLst>
            </p:cNvPr>
            <p:cNvSpPr txBox="1"/>
            <p:nvPr/>
          </p:nvSpPr>
          <p:spPr>
            <a:xfrm>
              <a:off x="3727725" y="669513"/>
              <a:ext cx="1359476" cy="1398568"/>
            </a:xfrm>
            <a:prstGeom prst="rect">
              <a:avLst/>
            </a:prstGeom>
            <a:solidFill>
              <a:schemeClr val="tx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Social Objectives</a:t>
              </a:r>
            </a:p>
          </p:txBody>
        </p:sp>
      </p:grpSp>
      <p:grpSp>
        <p:nvGrpSpPr>
          <p:cNvPr id="8" name="Group 7">
            <a:extLst>
              <a:ext uri="{FF2B5EF4-FFF2-40B4-BE49-F238E27FC236}">
                <a16:creationId xmlns:a16="http://schemas.microsoft.com/office/drawing/2014/main" id="{CD3019BE-3BB5-DA4A-A186-2D4129A18783}"/>
              </a:ext>
            </a:extLst>
          </p:cNvPr>
          <p:cNvGrpSpPr/>
          <p:nvPr/>
        </p:nvGrpSpPr>
        <p:grpSpPr>
          <a:xfrm>
            <a:off x="12268933" y="3237816"/>
            <a:ext cx="1922588" cy="1977874"/>
            <a:chOff x="3446169" y="379860"/>
            <a:chExt cx="1922588" cy="1977874"/>
          </a:xfrm>
        </p:grpSpPr>
        <p:sp>
          <p:nvSpPr>
            <p:cNvPr id="9" name="Oval 8">
              <a:extLst>
                <a:ext uri="{FF2B5EF4-FFF2-40B4-BE49-F238E27FC236}">
                  <a16:creationId xmlns:a16="http://schemas.microsoft.com/office/drawing/2014/main" id="{743A8C7D-B0FE-4A42-8018-289A4F070429}"/>
                </a:ext>
              </a:extLst>
            </p:cNvPr>
            <p:cNvSpPr/>
            <p:nvPr/>
          </p:nvSpPr>
          <p:spPr>
            <a:xfrm>
              <a:off x="3446169" y="379860"/>
              <a:ext cx="1922588" cy="1977874"/>
            </a:xfrm>
            <a:prstGeom prst="ellipse">
              <a:avLst/>
            </a:prstGeom>
            <a:solidFill>
              <a:schemeClr val="tx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0" name="Oval 4">
              <a:extLst>
                <a:ext uri="{FF2B5EF4-FFF2-40B4-BE49-F238E27FC236}">
                  <a16:creationId xmlns:a16="http://schemas.microsoft.com/office/drawing/2014/main" id="{88E645D6-D18C-5945-BBE0-ABCF0E740FD3}"/>
                </a:ext>
              </a:extLst>
            </p:cNvPr>
            <p:cNvSpPr txBox="1"/>
            <p:nvPr/>
          </p:nvSpPr>
          <p:spPr>
            <a:xfrm>
              <a:off x="3727725" y="669513"/>
              <a:ext cx="1359476" cy="1398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200" b="1" kern="1200" dirty="0"/>
                <a:t>Social</a:t>
              </a:r>
            </a:p>
            <a:p>
              <a:pPr marL="0" lvl="0" indent="0" algn="ctr" defTabSz="622300">
                <a:lnSpc>
                  <a:spcPct val="90000"/>
                </a:lnSpc>
                <a:spcBef>
                  <a:spcPct val="0"/>
                </a:spcBef>
                <a:spcAft>
                  <a:spcPct val="35000"/>
                </a:spcAft>
                <a:buNone/>
              </a:pPr>
              <a:r>
                <a:rPr lang="en-US" sz="1200" b="1" dirty="0"/>
                <a:t>Guardrails</a:t>
              </a:r>
              <a:endParaRPr lang="en-US" sz="1400" b="1" kern="1200" dirty="0"/>
            </a:p>
          </p:txBody>
        </p:sp>
      </p:grpSp>
      <p:grpSp>
        <p:nvGrpSpPr>
          <p:cNvPr id="11" name="Group 10">
            <a:extLst>
              <a:ext uri="{FF2B5EF4-FFF2-40B4-BE49-F238E27FC236}">
                <a16:creationId xmlns:a16="http://schemas.microsoft.com/office/drawing/2014/main" id="{B915B988-DEFC-5E42-A810-9C9E12678CC5}"/>
              </a:ext>
            </a:extLst>
          </p:cNvPr>
          <p:cNvGrpSpPr/>
          <p:nvPr/>
        </p:nvGrpSpPr>
        <p:grpSpPr>
          <a:xfrm rot="3633521">
            <a:off x="3886125" y="1790789"/>
            <a:ext cx="1567504" cy="1878936"/>
            <a:chOff x="3043177" y="2538381"/>
            <a:chExt cx="838229" cy="935001"/>
          </a:xfrm>
        </p:grpSpPr>
        <p:sp>
          <p:nvSpPr>
            <p:cNvPr id="12" name="Right Arrow 11">
              <a:extLst>
                <a:ext uri="{FF2B5EF4-FFF2-40B4-BE49-F238E27FC236}">
                  <a16:creationId xmlns:a16="http://schemas.microsoft.com/office/drawing/2014/main" id="{4C9D19D7-1D4A-7B4C-B44C-2351CBC7F42E}"/>
                </a:ext>
              </a:extLst>
            </p:cNvPr>
            <p:cNvSpPr/>
            <p:nvPr/>
          </p:nvSpPr>
          <p:spPr>
            <a:xfrm rot="18000000">
              <a:off x="2994791" y="2586767"/>
              <a:ext cx="935001" cy="838229"/>
            </a:xfrm>
            <a:prstGeom prst="rightArrow">
              <a:avLst>
                <a:gd name="adj1" fmla="val 60000"/>
                <a:gd name="adj2" fmla="val 50000"/>
              </a:avLst>
            </a:prstGeom>
            <a:solidFill>
              <a:schemeClr val="tx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3" name="Right Arrow 4">
              <a:extLst>
                <a:ext uri="{FF2B5EF4-FFF2-40B4-BE49-F238E27FC236}">
                  <a16:creationId xmlns:a16="http://schemas.microsoft.com/office/drawing/2014/main" id="{11A3E471-97D5-E94E-8E74-C238658A7517}"/>
                </a:ext>
              </a:extLst>
            </p:cNvPr>
            <p:cNvSpPr txBox="1"/>
            <p:nvPr/>
          </p:nvSpPr>
          <p:spPr>
            <a:xfrm rot="18000000">
              <a:off x="3057658" y="2863302"/>
              <a:ext cx="683532" cy="502937"/>
            </a:xfrm>
            <a:prstGeom prst="rect">
              <a:avLst/>
            </a:prstGeom>
            <a:solidFill>
              <a:schemeClr val="tx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p:txBody>
        </p:sp>
      </p:grpSp>
      <p:grpSp>
        <p:nvGrpSpPr>
          <p:cNvPr id="14" name="Group 13">
            <a:extLst>
              <a:ext uri="{FF2B5EF4-FFF2-40B4-BE49-F238E27FC236}">
                <a16:creationId xmlns:a16="http://schemas.microsoft.com/office/drawing/2014/main" id="{D6BF8427-191E-3E48-9AE4-0B40CBDB89F4}"/>
              </a:ext>
            </a:extLst>
          </p:cNvPr>
          <p:cNvGrpSpPr/>
          <p:nvPr/>
        </p:nvGrpSpPr>
        <p:grpSpPr>
          <a:xfrm rot="12654361">
            <a:off x="10470950" y="4495919"/>
            <a:ext cx="1567504" cy="1878936"/>
            <a:chOff x="3043177" y="2538381"/>
            <a:chExt cx="838229" cy="935001"/>
          </a:xfrm>
        </p:grpSpPr>
        <p:sp>
          <p:nvSpPr>
            <p:cNvPr id="15" name="Right Arrow 14">
              <a:extLst>
                <a:ext uri="{FF2B5EF4-FFF2-40B4-BE49-F238E27FC236}">
                  <a16:creationId xmlns:a16="http://schemas.microsoft.com/office/drawing/2014/main" id="{BA380C60-0C3D-E24B-9598-2EC7BEEF89B9}"/>
                </a:ext>
              </a:extLst>
            </p:cNvPr>
            <p:cNvSpPr/>
            <p:nvPr/>
          </p:nvSpPr>
          <p:spPr>
            <a:xfrm rot="18000000">
              <a:off x="2994791" y="2586767"/>
              <a:ext cx="935001" cy="838229"/>
            </a:xfrm>
            <a:prstGeom prst="rightArrow">
              <a:avLst>
                <a:gd name="adj1" fmla="val 60000"/>
                <a:gd name="adj2" fmla="val 50000"/>
              </a:avLst>
            </a:prstGeom>
            <a:solidFill>
              <a:schemeClr val="tx1">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16" name="Right Arrow 4">
              <a:extLst>
                <a:ext uri="{FF2B5EF4-FFF2-40B4-BE49-F238E27FC236}">
                  <a16:creationId xmlns:a16="http://schemas.microsoft.com/office/drawing/2014/main" id="{4793C789-C2D2-974C-96D1-2B744BA3D6FF}"/>
                </a:ext>
              </a:extLst>
            </p:cNvPr>
            <p:cNvSpPr txBox="1"/>
            <p:nvPr/>
          </p:nvSpPr>
          <p:spPr>
            <a:xfrm rot="18000000">
              <a:off x="3057658" y="2863302"/>
              <a:ext cx="683532" cy="502937"/>
            </a:xfrm>
            <a:prstGeom prst="rect">
              <a:avLst/>
            </a:prstGeom>
            <a:solidFill>
              <a:schemeClr val="tx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p:txBody>
        </p:sp>
      </p:grpSp>
    </p:spTree>
    <p:extLst>
      <p:ext uri="{BB962C8B-B14F-4D97-AF65-F5344CB8AC3E}">
        <p14:creationId xmlns:p14="http://schemas.microsoft.com/office/powerpoint/2010/main" val="152660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p:txBody>
          <a:bodyPr/>
          <a:lstStyle/>
          <a:p>
            <a:r>
              <a:rPr lang="en-US" dirty="0"/>
              <a:t>Ethical Technology</a:t>
            </a:r>
          </a:p>
        </p:txBody>
      </p:sp>
      <p:sp>
        <p:nvSpPr>
          <p:cNvPr id="3" name="TextBox 2">
            <a:extLst>
              <a:ext uri="{FF2B5EF4-FFF2-40B4-BE49-F238E27FC236}">
                <a16:creationId xmlns:a16="http://schemas.microsoft.com/office/drawing/2014/main" id="{DCA6C7E3-8450-134C-9B9D-7C96AB1BB6EA}"/>
              </a:ext>
            </a:extLst>
          </p:cNvPr>
          <p:cNvSpPr txBox="1"/>
          <p:nvPr/>
        </p:nvSpPr>
        <p:spPr>
          <a:xfrm>
            <a:off x="5070764" y="2015837"/>
            <a:ext cx="4033797" cy="5355312"/>
          </a:xfrm>
          <a:prstGeom prst="rect">
            <a:avLst/>
          </a:prstGeom>
          <a:noFill/>
        </p:spPr>
        <p:txBody>
          <a:bodyPr wrap="none" lIns="182880" tIns="146304" rIns="182880" bIns="146304" rtlCol="0">
            <a:spAutoFit/>
          </a:bodyPr>
          <a:lstStyle/>
          <a:p>
            <a:pPr algn="l">
              <a:lnSpc>
                <a:spcPct val="150000"/>
              </a:lnSpc>
              <a:spcAft>
                <a:spcPts val="1800"/>
              </a:spcAft>
            </a:pPr>
            <a:r>
              <a:rPr lang="en-US" sz="4000" dirty="0"/>
              <a:t>Product Quality</a:t>
            </a:r>
          </a:p>
          <a:p>
            <a:pPr algn="l">
              <a:lnSpc>
                <a:spcPct val="150000"/>
              </a:lnSpc>
              <a:spcAft>
                <a:spcPts val="1800"/>
              </a:spcAft>
            </a:pPr>
            <a:r>
              <a:rPr lang="en-US" sz="4000" dirty="0"/>
              <a:t>Security</a:t>
            </a:r>
          </a:p>
          <a:p>
            <a:pPr algn="l">
              <a:lnSpc>
                <a:spcPct val="150000"/>
              </a:lnSpc>
              <a:spcAft>
                <a:spcPts val="1800"/>
              </a:spcAft>
            </a:pPr>
            <a:r>
              <a:rPr lang="en-US" sz="4000" dirty="0"/>
              <a:t>Privacy</a:t>
            </a:r>
          </a:p>
          <a:p>
            <a:pPr algn="l">
              <a:lnSpc>
                <a:spcPct val="150000"/>
              </a:lnSpc>
              <a:spcAft>
                <a:spcPts val="1800"/>
              </a:spcAft>
            </a:pPr>
            <a:r>
              <a:rPr lang="en-US" sz="4000" dirty="0"/>
              <a:t>AI</a:t>
            </a:r>
          </a:p>
          <a:p>
            <a:pPr algn="l">
              <a:lnSpc>
                <a:spcPct val="90000"/>
              </a:lnSpc>
              <a:spcAft>
                <a:spcPts val="1800"/>
              </a:spcAft>
            </a:pPr>
            <a:endParaRPr lang="en-US" sz="3200" dirty="0" err="1"/>
          </a:p>
        </p:txBody>
      </p:sp>
    </p:spTree>
    <p:extLst>
      <p:ext uri="{BB962C8B-B14F-4D97-AF65-F5344CB8AC3E}">
        <p14:creationId xmlns:p14="http://schemas.microsoft.com/office/powerpoint/2010/main" val="2414576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a:xfrm>
            <a:off x="2003367" y="3446643"/>
            <a:ext cx="13511460" cy="873186"/>
          </a:xfrm>
        </p:spPr>
        <p:txBody>
          <a:bodyPr/>
          <a:lstStyle/>
          <a:p>
            <a:r>
              <a:rPr lang="en-US" dirty="0"/>
              <a:t>Technologists: Engage in CSR and ESG!</a:t>
            </a:r>
          </a:p>
        </p:txBody>
      </p:sp>
    </p:spTree>
    <p:extLst>
      <p:ext uri="{BB962C8B-B14F-4D97-AF65-F5344CB8AC3E}">
        <p14:creationId xmlns:p14="http://schemas.microsoft.com/office/powerpoint/2010/main" val="103423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p:txBody>
          <a:bodyPr/>
          <a:lstStyle/>
          <a:p>
            <a:r>
              <a:rPr lang="en-US" dirty="0"/>
              <a:t>Where I need help</a:t>
            </a:r>
          </a:p>
        </p:txBody>
      </p:sp>
      <p:sp>
        <p:nvSpPr>
          <p:cNvPr id="3" name="TextBox 2">
            <a:extLst>
              <a:ext uri="{FF2B5EF4-FFF2-40B4-BE49-F238E27FC236}">
                <a16:creationId xmlns:a16="http://schemas.microsoft.com/office/drawing/2014/main" id="{12F8AFAD-DC03-4345-8DD3-758A4CBA0BEF}"/>
              </a:ext>
            </a:extLst>
          </p:cNvPr>
          <p:cNvSpPr txBox="1"/>
          <p:nvPr/>
        </p:nvSpPr>
        <p:spPr>
          <a:xfrm>
            <a:off x="1122218" y="2265218"/>
            <a:ext cx="12136582" cy="2973122"/>
          </a:xfrm>
          <a:prstGeom prst="rect">
            <a:avLst/>
          </a:prstGeom>
          <a:noFill/>
        </p:spPr>
        <p:txBody>
          <a:bodyPr wrap="square" lIns="182880" tIns="146304" rIns="182880" bIns="146304" rtlCol="0">
            <a:spAutoFit/>
          </a:bodyPr>
          <a:lstStyle/>
          <a:p>
            <a:pPr marL="457200" indent="-457200" algn="l">
              <a:lnSpc>
                <a:spcPct val="90000"/>
              </a:lnSpc>
              <a:spcAft>
                <a:spcPts val="1800"/>
              </a:spcAft>
              <a:buFont typeface="Arial" panose="020B0604020202020204" pitchFamily="34" charset="0"/>
              <a:buChar char="•"/>
            </a:pPr>
            <a:r>
              <a:rPr lang="en-US" sz="3200" dirty="0"/>
              <a:t>Other ideas specifically on how technology should help ESG and CSR efforts</a:t>
            </a:r>
          </a:p>
          <a:p>
            <a:pPr marL="457200" indent="-457200" algn="l">
              <a:lnSpc>
                <a:spcPct val="90000"/>
              </a:lnSpc>
              <a:spcAft>
                <a:spcPts val="1800"/>
              </a:spcAft>
              <a:buFont typeface="Arial" panose="020B0604020202020204" pitchFamily="34" charset="0"/>
              <a:buChar char="•"/>
            </a:pPr>
            <a:r>
              <a:rPr lang="en-US" sz="3200" dirty="0"/>
              <a:t>Examples of companies that are “doing this right”</a:t>
            </a:r>
          </a:p>
          <a:p>
            <a:pPr marL="457200" indent="-457200" algn="l">
              <a:lnSpc>
                <a:spcPct val="90000"/>
              </a:lnSpc>
              <a:spcAft>
                <a:spcPts val="1800"/>
              </a:spcAft>
              <a:buFont typeface="Arial" panose="020B0604020202020204" pitchFamily="34" charset="0"/>
              <a:buChar char="•"/>
            </a:pPr>
            <a:r>
              <a:rPr lang="en-US" sz="3200" dirty="0"/>
              <a:t>Input on how cloud providers can help your company in its social responsibility efforts</a:t>
            </a:r>
          </a:p>
        </p:txBody>
      </p:sp>
    </p:spTree>
    <p:extLst>
      <p:ext uri="{BB962C8B-B14F-4D97-AF65-F5344CB8AC3E}">
        <p14:creationId xmlns:p14="http://schemas.microsoft.com/office/powerpoint/2010/main" val="4122674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4294967295"/>
          </p:nvPr>
        </p:nvSpPr>
        <p:spPr>
          <a:xfrm>
            <a:off x="323850" y="4235192"/>
            <a:ext cx="6130439" cy="1169551"/>
          </a:xfrm>
        </p:spPr>
        <p:txBody>
          <a:bodyPr/>
          <a:lstStyle/>
          <a:p>
            <a:r>
              <a:rPr lang="en-US" dirty="0"/>
              <a:t>Mark Schwartz</a:t>
            </a:r>
          </a:p>
          <a:p>
            <a:r>
              <a:rPr lang="en-US" dirty="0"/>
              <a:t>@</a:t>
            </a:r>
            <a:r>
              <a:rPr lang="en-US" dirty="0" err="1"/>
              <a:t>schwartz_cio</a:t>
            </a:r>
            <a:endParaRPr lang="en-US" dirty="0"/>
          </a:p>
        </p:txBody>
      </p:sp>
    </p:spTree>
    <p:extLst>
      <p:ext uri="{BB962C8B-B14F-4D97-AF65-F5344CB8AC3E}">
        <p14:creationId xmlns:p14="http://schemas.microsoft.com/office/powerpoint/2010/main" val="25764919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805BAC1-D202-A94C-84DD-8AC2851562AD}"/>
              </a:ext>
            </a:extLst>
          </p:cNvPr>
          <p:cNvSpPr>
            <a:spLocks noGrp="1"/>
          </p:cNvSpPr>
          <p:nvPr>
            <p:ph sz="half" idx="1"/>
          </p:nvPr>
        </p:nvSpPr>
        <p:spPr/>
        <p:txBody>
          <a:bodyPr>
            <a:normAutofit/>
          </a:bodyPr>
          <a:lstStyle/>
          <a:p>
            <a:r>
              <a:rPr lang="en-US" sz="3600" dirty="0"/>
              <a:t>Environmental Sustainability</a:t>
            </a:r>
          </a:p>
          <a:p>
            <a:endParaRPr lang="en-US" sz="3600" dirty="0"/>
          </a:p>
          <a:p>
            <a:r>
              <a:rPr lang="en-US" sz="3600" dirty="0"/>
              <a:t>Diversity, Equity, and Inclusion</a:t>
            </a:r>
          </a:p>
          <a:p>
            <a:endParaRPr lang="en-US" sz="3600" dirty="0"/>
          </a:p>
          <a:p>
            <a:r>
              <a:rPr lang="en-US" sz="3600" dirty="0"/>
              <a:t>Ethical Sourcing</a:t>
            </a:r>
          </a:p>
          <a:p>
            <a:endParaRPr lang="en-US" sz="3600" dirty="0"/>
          </a:p>
          <a:p>
            <a:r>
              <a:rPr lang="en-US" sz="3600" dirty="0"/>
              <a:t>Technology Ethics</a:t>
            </a:r>
          </a:p>
        </p:txBody>
      </p:sp>
    </p:spTree>
    <p:extLst>
      <p:ext uri="{BB962C8B-B14F-4D97-AF65-F5344CB8AC3E}">
        <p14:creationId xmlns:p14="http://schemas.microsoft.com/office/powerpoint/2010/main" val="24201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E8A4-E479-4745-88E9-146CAD3097F0}"/>
              </a:ext>
            </a:extLst>
          </p:cNvPr>
          <p:cNvSpPr>
            <a:spLocks noGrp="1"/>
          </p:cNvSpPr>
          <p:nvPr>
            <p:ph type="title"/>
          </p:nvPr>
        </p:nvSpPr>
        <p:spPr/>
        <p:txBody>
          <a:bodyPr/>
          <a:lstStyle/>
          <a:p>
            <a:r>
              <a:rPr lang="en-US" dirty="0"/>
              <a:t>Your Guide Today</a:t>
            </a:r>
          </a:p>
        </p:txBody>
      </p:sp>
      <p:pic>
        <p:nvPicPr>
          <p:cNvPr id="5" name="Picture 4">
            <a:extLst>
              <a:ext uri="{FF2B5EF4-FFF2-40B4-BE49-F238E27FC236}">
                <a16:creationId xmlns:a16="http://schemas.microsoft.com/office/drawing/2014/main" id="{B3A43F24-3154-6D44-BC57-35B1C2C10F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160020" y="2043137"/>
            <a:ext cx="5669280" cy="4251960"/>
          </a:xfrm>
          <a:prstGeom prst="rect">
            <a:avLst/>
          </a:prstGeom>
        </p:spPr>
      </p:pic>
      <p:sp>
        <p:nvSpPr>
          <p:cNvPr id="6" name="TextBox 5">
            <a:extLst>
              <a:ext uri="{FF2B5EF4-FFF2-40B4-BE49-F238E27FC236}">
                <a16:creationId xmlns:a16="http://schemas.microsoft.com/office/drawing/2014/main" id="{67B40815-911A-4140-8101-7F10080913D5}"/>
              </a:ext>
            </a:extLst>
          </p:cNvPr>
          <p:cNvSpPr txBox="1"/>
          <p:nvPr/>
        </p:nvSpPr>
        <p:spPr>
          <a:xfrm>
            <a:off x="4974459" y="1512262"/>
            <a:ext cx="9107301" cy="2086725"/>
          </a:xfrm>
          <a:prstGeom prst="rect">
            <a:avLst/>
          </a:prstGeom>
          <a:noFill/>
        </p:spPr>
        <p:txBody>
          <a:bodyPr wrap="none" lIns="182880" tIns="146304" rIns="182880" bIns="146304" rtlCol="0">
            <a:spAutoFit/>
          </a:bodyPr>
          <a:lstStyle/>
          <a:p>
            <a:pPr algn="l">
              <a:lnSpc>
                <a:spcPct val="90000"/>
              </a:lnSpc>
              <a:spcAft>
                <a:spcPts val="1800"/>
              </a:spcAft>
            </a:pPr>
            <a:r>
              <a:rPr lang="en-US" sz="3200" dirty="0"/>
              <a:t>Enterprise Strategist, AWS</a:t>
            </a:r>
          </a:p>
          <a:p>
            <a:pPr>
              <a:lnSpc>
                <a:spcPct val="90000"/>
              </a:lnSpc>
              <a:spcAft>
                <a:spcPts val="1800"/>
              </a:spcAft>
            </a:pPr>
            <a:r>
              <a:rPr lang="en-US" sz="3200" dirty="0"/>
              <a:t>Former CIO, US Citizenship &amp; Immigration </a:t>
            </a:r>
            <a:r>
              <a:rPr lang="en-US" sz="3200" dirty="0" err="1"/>
              <a:t>Svcs</a:t>
            </a:r>
            <a:endParaRPr lang="en-US" sz="3200" dirty="0"/>
          </a:p>
          <a:p>
            <a:pPr>
              <a:lnSpc>
                <a:spcPct val="90000"/>
              </a:lnSpc>
              <a:spcAft>
                <a:spcPts val="1800"/>
              </a:spcAft>
            </a:pPr>
            <a:r>
              <a:rPr lang="en-US" sz="3200" dirty="0"/>
              <a:t>Author</a:t>
            </a:r>
          </a:p>
        </p:txBody>
      </p:sp>
      <p:pic>
        <p:nvPicPr>
          <p:cNvPr id="10" name="Picture 9">
            <a:extLst>
              <a:ext uri="{FF2B5EF4-FFF2-40B4-BE49-F238E27FC236}">
                <a16:creationId xmlns:a16="http://schemas.microsoft.com/office/drawing/2014/main" id="{C284B397-DD1A-6B43-83A6-39171D9352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56391" y="3692770"/>
            <a:ext cx="2120900" cy="3175000"/>
          </a:xfrm>
          <a:prstGeom prst="rect">
            <a:avLst/>
          </a:prstGeom>
        </p:spPr>
      </p:pic>
      <p:pic>
        <p:nvPicPr>
          <p:cNvPr id="12" name="Picture 11">
            <a:extLst>
              <a:ext uri="{FF2B5EF4-FFF2-40B4-BE49-F238E27FC236}">
                <a16:creationId xmlns:a16="http://schemas.microsoft.com/office/drawing/2014/main" id="{0B9D418C-349A-3548-BCB3-F00DB0A030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78548" y="3666313"/>
            <a:ext cx="2108200" cy="3175000"/>
          </a:xfrm>
          <a:prstGeom prst="rect">
            <a:avLst/>
          </a:prstGeom>
        </p:spPr>
      </p:pic>
      <p:pic>
        <p:nvPicPr>
          <p:cNvPr id="14" name="Picture 13">
            <a:extLst>
              <a:ext uri="{FF2B5EF4-FFF2-40B4-BE49-F238E27FC236}">
                <a16:creationId xmlns:a16="http://schemas.microsoft.com/office/drawing/2014/main" id="{20266081-4E8D-E74E-A69D-433AB776802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88005" y="3666313"/>
            <a:ext cx="2108200" cy="3175000"/>
          </a:xfrm>
          <a:prstGeom prst="rect">
            <a:avLst/>
          </a:prstGeom>
        </p:spPr>
      </p:pic>
      <p:pic>
        <p:nvPicPr>
          <p:cNvPr id="16" name="Picture 15">
            <a:extLst>
              <a:ext uri="{FF2B5EF4-FFF2-40B4-BE49-F238E27FC236}">
                <a16:creationId xmlns:a16="http://schemas.microsoft.com/office/drawing/2014/main" id="{11505710-AF4E-C64A-B18E-FF9FC5CEB5A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097462" y="3692770"/>
            <a:ext cx="2120900" cy="3175000"/>
          </a:xfrm>
          <a:prstGeom prst="rect">
            <a:avLst/>
          </a:prstGeom>
        </p:spPr>
      </p:pic>
    </p:spTree>
    <p:extLst>
      <p:ext uri="{BB962C8B-B14F-4D97-AF65-F5344CB8AC3E}">
        <p14:creationId xmlns:p14="http://schemas.microsoft.com/office/powerpoint/2010/main" val="294707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27DF-6F48-A141-B6D3-5F5AAA936D2A}"/>
              </a:ext>
            </a:extLst>
          </p:cNvPr>
          <p:cNvSpPr>
            <a:spLocks noGrp="1"/>
          </p:cNvSpPr>
          <p:nvPr>
            <p:ph type="title"/>
          </p:nvPr>
        </p:nvSpPr>
        <p:spPr/>
        <p:txBody>
          <a:bodyPr/>
          <a:lstStyle/>
          <a:p>
            <a:r>
              <a:rPr lang="en-US" dirty="0"/>
              <a:t>ESG, CSR, Stakeholder Capitalism</a:t>
            </a:r>
          </a:p>
        </p:txBody>
      </p:sp>
      <p:sp>
        <p:nvSpPr>
          <p:cNvPr id="4" name="TextBox 3">
            <a:extLst>
              <a:ext uri="{FF2B5EF4-FFF2-40B4-BE49-F238E27FC236}">
                <a16:creationId xmlns:a16="http://schemas.microsoft.com/office/drawing/2014/main" id="{F278983C-2EA6-7140-9980-26F529D9B3BF}"/>
              </a:ext>
            </a:extLst>
          </p:cNvPr>
          <p:cNvSpPr txBox="1"/>
          <p:nvPr/>
        </p:nvSpPr>
        <p:spPr>
          <a:xfrm>
            <a:off x="548640" y="1565031"/>
            <a:ext cx="13290452" cy="4939814"/>
          </a:xfrm>
          <a:prstGeom prst="rect">
            <a:avLst/>
          </a:prstGeom>
          <a:noFill/>
        </p:spPr>
        <p:txBody>
          <a:bodyPr wrap="square" lIns="182880" tIns="146304" rIns="182880" bIns="146304" rtlCol="0">
            <a:spAutoFit/>
          </a:bodyPr>
          <a:lstStyle/>
          <a:p>
            <a:pPr algn="l">
              <a:lnSpc>
                <a:spcPct val="90000"/>
              </a:lnSpc>
              <a:spcAft>
                <a:spcPts val="1800"/>
              </a:spcAft>
            </a:pPr>
            <a:r>
              <a:rPr lang="en-US" sz="2800" b="1" dirty="0">
                <a:solidFill>
                  <a:schemeClr val="accent1">
                    <a:lumMod val="60000"/>
                    <a:lumOff val="40000"/>
                  </a:schemeClr>
                </a:solidFill>
              </a:rPr>
              <a:t>45%</a:t>
            </a:r>
            <a:r>
              <a:rPr lang="en-US" sz="2800" dirty="0"/>
              <a:t> of board members say ESG is now part of the board agenda</a:t>
            </a:r>
          </a:p>
          <a:p>
            <a:pPr algn="l">
              <a:lnSpc>
                <a:spcPct val="90000"/>
              </a:lnSpc>
              <a:spcAft>
                <a:spcPts val="1800"/>
              </a:spcAft>
            </a:pPr>
            <a:r>
              <a:rPr lang="en-US" sz="2800" b="1" dirty="0">
                <a:solidFill>
                  <a:schemeClr val="accent1">
                    <a:lumMod val="60000"/>
                    <a:lumOff val="40000"/>
                  </a:schemeClr>
                </a:solidFill>
              </a:rPr>
              <a:t>82%</a:t>
            </a:r>
            <a:r>
              <a:rPr lang="en-US" sz="2800" dirty="0"/>
              <a:t> say being a fair employer and good corporate citizen is ”very” or “extremely” important</a:t>
            </a:r>
          </a:p>
          <a:p>
            <a:pPr algn="l">
              <a:lnSpc>
                <a:spcPct val="90000"/>
              </a:lnSpc>
              <a:spcAft>
                <a:spcPts val="1800"/>
              </a:spcAft>
            </a:pPr>
            <a:r>
              <a:rPr lang="en-US" sz="2800" b="1" dirty="0">
                <a:solidFill>
                  <a:schemeClr val="accent1">
                    <a:lumMod val="60000"/>
                    <a:lumOff val="40000"/>
                  </a:schemeClr>
                </a:solidFill>
              </a:rPr>
              <a:t>56%</a:t>
            </a:r>
            <a:r>
              <a:rPr lang="en-US" sz="2800" dirty="0"/>
              <a:t> of companies with market cap &gt; $25 have ESG measures in their incentive plans</a:t>
            </a:r>
          </a:p>
          <a:p>
            <a:pPr algn="l">
              <a:lnSpc>
                <a:spcPct val="90000"/>
              </a:lnSpc>
              <a:spcAft>
                <a:spcPts val="1800"/>
              </a:spcAft>
            </a:pPr>
            <a:r>
              <a:rPr lang="en-US" sz="2800" b="1" dirty="0">
                <a:solidFill>
                  <a:schemeClr val="accent1">
                    <a:lumMod val="60000"/>
                    <a:lumOff val="40000"/>
                  </a:schemeClr>
                </a:solidFill>
              </a:rPr>
              <a:t>48%</a:t>
            </a:r>
            <a:r>
              <a:rPr lang="en-US" sz="2800" dirty="0"/>
              <a:t> of CEOs are putting sustainability in their operating plans</a:t>
            </a:r>
          </a:p>
          <a:p>
            <a:pPr algn="l">
              <a:lnSpc>
                <a:spcPct val="90000"/>
              </a:lnSpc>
              <a:spcAft>
                <a:spcPts val="1800"/>
              </a:spcAft>
            </a:pPr>
            <a:r>
              <a:rPr lang="en-US" sz="2800" b="1" dirty="0">
                <a:solidFill>
                  <a:schemeClr val="accent1">
                    <a:lumMod val="60000"/>
                    <a:lumOff val="40000"/>
                  </a:schemeClr>
                </a:solidFill>
              </a:rPr>
              <a:t>90%</a:t>
            </a:r>
            <a:r>
              <a:rPr lang="en-US" sz="2800" dirty="0"/>
              <a:t> of S&amp;P 500 companies publish a sustainability report</a:t>
            </a:r>
          </a:p>
          <a:p>
            <a:pPr>
              <a:lnSpc>
                <a:spcPct val="90000"/>
              </a:lnSpc>
              <a:spcAft>
                <a:spcPts val="1800"/>
              </a:spcAft>
            </a:pPr>
            <a:r>
              <a:rPr lang="en-US" sz="2800" dirty="0">
                <a:solidFill>
                  <a:schemeClr val="accent1">
                    <a:lumMod val="60000"/>
                    <a:lumOff val="40000"/>
                  </a:schemeClr>
                </a:solidFill>
              </a:rPr>
              <a:t>S&amp;P 500 ESG Index outperformed, suffered fewer losses, and recovered faster than the S&amp;P 500 during the pandemic. </a:t>
            </a:r>
            <a:endParaRPr lang="en-US" sz="3200" dirty="0">
              <a:solidFill>
                <a:schemeClr val="accent1">
                  <a:lumMod val="60000"/>
                  <a:lumOff val="40000"/>
                </a:schemeClr>
              </a:solidFill>
            </a:endParaRPr>
          </a:p>
        </p:txBody>
      </p:sp>
    </p:spTree>
    <p:extLst>
      <p:ext uri="{BB962C8B-B14F-4D97-AF65-F5344CB8AC3E}">
        <p14:creationId xmlns:p14="http://schemas.microsoft.com/office/powerpoint/2010/main" val="36905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C813-F4BD-F149-9780-913BA6158184}"/>
              </a:ext>
            </a:extLst>
          </p:cNvPr>
          <p:cNvSpPr>
            <a:spLocks noGrp="1"/>
          </p:cNvSpPr>
          <p:nvPr>
            <p:ph type="title"/>
          </p:nvPr>
        </p:nvSpPr>
        <p:spPr/>
        <p:txBody>
          <a:bodyPr/>
          <a:lstStyle/>
          <a:p>
            <a:r>
              <a:rPr lang="en-US" dirty="0"/>
              <a:t>Technology Matters: Homelessness</a:t>
            </a:r>
          </a:p>
        </p:txBody>
      </p:sp>
      <p:pic>
        <p:nvPicPr>
          <p:cNvPr id="5" name="Content Placeholder 4">
            <a:extLst>
              <a:ext uri="{FF2B5EF4-FFF2-40B4-BE49-F238E27FC236}">
                <a16:creationId xmlns:a16="http://schemas.microsoft.com/office/drawing/2014/main" id="{4C30B285-21E1-E244-8B15-31BE044618B4}"/>
              </a:ext>
            </a:extLst>
          </p:cNvPr>
          <p:cNvPicPr>
            <a:picLocks noGrp="1" noChangeAspect="1"/>
          </p:cNvPicPr>
          <p:nvPr>
            <p:ph sz="half" idx="1"/>
          </p:nvPr>
        </p:nvPicPr>
        <p:blipFill>
          <a:blip r:embed="rId3"/>
          <a:stretch>
            <a:fillRect/>
          </a:stretch>
        </p:blipFill>
        <p:spPr>
          <a:xfrm>
            <a:off x="772380" y="1745455"/>
            <a:ext cx="13013958" cy="5232263"/>
          </a:xfrm>
        </p:spPr>
      </p:pic>
    </p:spTree>
    <p:extLst>
      <p:ext uri="{BB962C8B-B14F-4D97-AF65-F5344CB8AC3E}">
        <p14:creationId xmlns:p14="http://schemas.microsoft.com/office/powerpoint/2010/main" val="300487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C813-F4BD-F149-9780-913BA6158184}"/>
              </a:ext>
            </a:extLst>
          </p:cNvPr>
          <p:cNvSpPr>
            <a:spLocks noGrp="1"/>
          </p:cNvSpPr>
          <p:nvPr>
            <p:ph type="title"/>
          </p:nvPr>
        </p:nvSpPr>
        <p:spPr/>
        <p:txBody>
          <a:bodyPr/>
          <a:lstStyle/>
          <a:p>
            <a:r>
              <a:rPr lang="en-US" dirty="0"/>
              <a:t>Technology Matters: Missing Children</a:t>
            </a:r>
          </a:p>
        </p:txBody>
      </p:sp>
      <p:pic>
        <p:nvPicPr>
          <p:cNvPr id="6" name="Picture 5">
            <a:extLst>
              <a:ext uri="{FF2B5EF4-FFF2-40B4-BE49-F238E27FC236}">
                <a16:creationId xmlns:a16="http://schemas.microsoft.com/office/drawing/2014/main" id="{ADC8B58F-2462-3948-A003-105BF31710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89185"/>
            <a:ext cx="14630400" cy="6840415"/>
          </a:xfrm>
          <a:prstGeom prst="rect">
            <a:avLst/>
          </a:prstGeom>
        </p:spPr>
      </p:pic>
    </p:spTree>
    <p:extLst>
      <p:ext uri="{BB962C8B-B14F-4D97-AF65-F5344CB8AC3E}">
        <p14:creationId xmlns:p14="http://schemas.microsoft.com/office/powerpoint/2010/main" val="1947574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C813-F4BD-F149-9780-913BA6158184}"/>
              </a:ext>
            </a:extLst>
          </p:cNvPr>
          <p:cNvSpPr>
            <a:spLocks noGrp="1"/>
          </p:cNvSpPr>
          <p:nvPr>
            <p:ph type="title"/>
          </p:nvPr>
        </p:nvSpPr>
        <p:spPr/>
        <p:txBody>
          <a:bodyPr/>
          <a:lstStyle/>
          <a:p>
            <a:r>
              <a:rPr lang="en-US" dirty="0"/>
              <a:t>Technology Matters: Disaster Response</a:t>
            </a:r>
          </a:p>
        </p:txBody>
      </p:sp>
      <p:pic>
        <p:nvPicPr>
          <p:cNvPr id="4" name="Picture 3">
            <a:extLst>
              <a:ext uri="{FF2B5EF4-FFF2-40B4-BE49-F238E27FC236}">
                <a16:creationId xmlns:a16="http://schemas.microsoft.com/office/drawing/2014/main" id="{625F6063-EF3F-664E-9725-CA966BC3B610}"/>
              </a:ext>
            </a:extLst>
          </p:cNvPr>
          <p:cNvPicPr>
            <a:picLocks noChangeAspect="1"/>
          </p:cNvPicPr>
          <p:nvPr/>
        </p:nvPicPr>
        <p:blipFill>
          <a:blip r:embed="rId3"/>
          <a:stretch>
            <a:fillRect/>
          </a:stretch>
        </p:blipFill>
        <p:spPr>
          <a:xfrm>
            <a:off x="842107" y="1314450"/>
            <a:ext cx="13084907" cy="5600700"/>
          </a:xfrm>
          <a:prstGeom prst="rect">
            <a:avLst/>
          </a:prstGeom>
        </p:spPr>
      </p:pic>
    </p:spTree>
    <p:extLst>
      <p:ext uri="{BB962C8B-B14F-4D97-AF65-F5344CB8AC3E}">
        <p14:creationId xmlns:p14="http://schemas.microsoft.com/office/powerpoint/2010/main" val="216197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9A93-A0DB-764F-9B3B-F591A4881049}"/>
              </a:ext>
            </a:extLst>
          </p:cNvPr>
          <p:cNvSpPr>
            <a:spLocks noGrp="1"/>
          </p:cNvSpPr>
          <p:nvPr>
            <p:ph type="title"/>
          </p:nvPr>
        </p:nvSpPr>
        <p:spPr/>
        <p:txBody>
          <a:bodyPr/>
          <a:lstStyle/>
          <a:p>
            <a:r>
              <a:rPr lang="en-US" dirty="0"/>
              <a:t>Environmental Sustainability</a:t>
            </a:r>
          </a:p>
        </p:txBody>
      </p:sp>
      <p:sp>
        <p:nvSpPr>
          <p:cNvPr id="4" name="TextBox 3">
            <a:extLst>
              <a:ext uri="{FF2B5EF4-FFF2-40B4-BE49-F238E27FC236}">
                <a16:creationId xmlns:a16="http://schemas.microsoft.com/office/drawing/2014/main" id="{D538792C-D5B4-2840-82B2-59722388E001}"/>
              </a:ext>
            </a:extLst>
          </p:cNvPr>
          <p:cNvSpPr txBox="1"/>
          <p:nvPr/>
        </p:nvSpPr>
        <p:spPr>
          <a:xfrm>
            <a:off x="3114523" y="2099066"/>
            <a:ext cx="7697972" cy="1323311"/>
          </a:xfrm>
          <a:prstGeom prst="rect">
            <a:avLst/>
          </a:prstGeom>
          <a:noFill/>
        </p:spPr>
        <p:txBody>
          <a:bodyPr wrap="square" rtlCol="0">
            <a:spAutoFit/>
          </a:bodyPr>
          <a:lstStyle/>
          <a:p>
            <a:pPr algn="ctr" defTabSz="731491"/>
            <a:r>
              <a:rPr lang="en-US" sz="7999" b="1"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42 GtCO2e</a:t>
            </a:r>
          </a:p>
        </p:txBody>
      </p:sp>
      <p:sp>
        <p:nvSpPr>
          <p:cNvPr id="5" name="TextBox 4">
            <a:extLst>
              <a:ext uri="{FF2B5EF4-FFF2-40B4-BE49-F238E27FC236}">
                <a16:creationId xmlns:a16="http://schemas.microsoft.com/office/drawing/2014/main" id="{9D8C61F6-8837-8342-A643-19A544ADDA87}"/>
              </a:ext>
            </a:extLst>
          </p:cNvPr>
          <p:cNvSpPr txBox="1"/>
          <p:nvPr/>
        </p:nvSpPr>
        <p:spPr>
          <a:xfrm>
            <a:off x="3143828" y="3412052"/>
            <a:ext cx="7697972" cy="1323311"/>
          </a:xfrm>
          <a:prstGeom prst="rect">
            <a:avLst/>
          </a:prstGeom>
          <a:noFill/>
        </p:spPr>
        <p:txBody>
          <a:bodyPr wrap="square" rtlCol="0">
            <a:spAutoFit/>
          </a:bodyPr>
          <a:lstStyle/>
          <a:p>
            <a:pPr algn="ctr" defTabSz="731491"/>
            <a:r>
              <a:rPr lang="en-US" sz="7999" b="1"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420 GtCO2e</a:t>
            </a:r>
          </a:p>
        </p:txBody>
      </p:sp>
      <p:sp>
        <p:nvSpPr>
          <p:cNvPr id="6" name="TextBox 5">
            <a:extLst>
              <a:ext uri="{FF2B5EF4-FFF2-40B4-BE49-F238E27FC236}">
                <a16:creationId xmlns:a16="http://schemas.microsoft.com/office/drawing/2014/main" id="{72128006-29B5-6844-9FEA-46BC1838CD6B}"/>
              </a:ext>
            </a:extLst>
          </p:cNvPr>
          <p:cNvSpPr txBox="1"/>
          <p:nvPr/>
        </p:nvSpPr>
        <p:spPr>
          <a:xfrm>
            <a:off x="2844883" y="4662087"/>
            <a:ext cx="9112651" cy="1323311"/>
          </a:xfrm>
          <a:prstGeom prst="rect">
            <a:avLst/>
          </a:prstGeom>
          <a:noFill/>
        </p:spPr>
        <p:txBody>
          <a:bodyPr wrap="square" rtlCol="0">
            <a:spAutoFit/>
          </a:bodyPr>
          <a:lstStyle/>
          <a:p>
            <a:pPr algn="ctr" defTabSz="731491"/>
            <a:r>
              <a:rPr lang="en-US" sz="7999" b="1"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Less than 7 years</a:t>
            </a:r>
          </a:p>
        </p:txBody>
      </p:sp>
    </p:spTree>
    <p:extLst>
      <p:ext uri="{BB962C8B-B14F-4D97-AF65-F5344CB8AC3E}">
        <p14:creationId xmlns:p14="http://schemas.microsoft.com/office/powerpoint/2010/main" val="388955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theme/theme1.xml><?xml version="1.0" encoding="utf-8"?>
<a:theme xmlns:a="http://schemas.openxmlformats.org/drawingml/2006/main" name="AWS Enterprise Strategy Template">
  <a:themeElements>
    <a:clrScheme name="AWSome 2019">
      <a:dk1>
        <a:srgbClr val="000000"/>
      </a:dk1>
      <a:lt1>
        <a:srgbClr val="FFFFFF"/>
      </a:lt1>
      <a:dk2>
        <a:srgbClr val="232F3E"/>
      </a:dk2>
      <a:lt2>
        <a:srgbClr val="F2F4F4"/>
      </a:lt2>
      <a:accent1>
        <a:srgbClr val="FF9900"/>
      </a:accent1>
      <a:accent2>
        <a:srgbClr val="EB5F07"/>
      </a:accent2>
      <a:accent3>
        <a:srgbClr val="00A1C9"/>
      </a:accent3>
      <a:accent4>
        <a:srgbClr val="545B64"/>
      </a:accent4>
      <a:accent5>
        <a:srgbClr val="007DBC"/>
      </a:accent5>
      <a:accent6>
        <a:srgbClr val="1E8900"/>
      </a:accent6>
      <a:hlink>
        <a:srgbClr val="007DBC"/>
      </a:hlink>
      <a:folHlink>
        <a:srgbClr val="007DBC"/>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1800"/>
          </a:spcAft>
          <a:defRPr sz="3200" dirty="0" err="1" smtClean="0"/>
        </a:defPPr>
      </a:lstStyle>
    </a:txDef>
  </a:objectDefaults>
  <a:extraClrSchemeLst/>
  <a:extLst>
    <a:ext uri="{05A4C25C-085E-4340-85A3-A5531E510DB2}">
      <thm15:themeFamily xmlns:thm15="http://schemas.microsoft.com/office/thememl/2012/main" name="Presentation2" id="{2896DAA0-DF27-9D42-A3EC-88DBB8DE08D4}" vid="{EDADE7BE-BE3F-1E42-9045-0AF840F248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Enterprise Strategy Template</Template>
  <TotalTime>4342</TotalTime>
  <Words>5106</Words>
  <Application>Microsoft Macintosh PowerPoint</Application>
  <PresentationFormat>Custom</PresentationFormat>
  <Paragraphs>357</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Amazon Ember</vt:lpstr>
      <vt:lpstr>Amazon Ember Light</vt:lpstr>
      <vt:lpstr>Amazon Ember Regular</vt:lpstr>
      <vt:lpstr>Arial</vt:lpstr>
      <vt:lpstr>Calibri</vt:lpstr>
      <vt:lpstr>Lucida Console</vt:lpstr>
      <vt:lpstr>AWS Enterprise Strategy Template</vt:lpstr>
      <vt:lpstr>IT, DevOps, and Corporate Social Responsibility</vt:lpstr>
      <vt:lpstr>Socially Conscious DevOps</vt:lpstr>
      <vt:lpstr>PowerPoint Presentation</vt:lpstr>
      <vt:lpstr>Your Guide Today</vt:lpstr>
      <vt:lpstr>ESG, CSR, Stakeholder Capitalism</vt:lpstr>
      <vt:lpstr>Technology Matters: Homelessness</vt:lpstr>
      <vt:lpstr>Technology Matters: Missing Children</vt:lpstr>
      <vt:lpstr>Technology Matters: Disaster Response</vt:lpstr>
      <vt:lpstr>Environmental Sustainability</vt:lpstr>
      <vt:lpstr>PowerPoint Presentation</vt:lpstr>
      <vt:lpstr>PowerPoint Presentation</vt:lpstr>
      <vt:lpstr>PowerPoint Presentation</vt:lpstr>
      <vt:lpstr>PowerPoint Presentation</vt:lpstr>
      <vt:lpstr>Diversity, Equity, and Inclusion</vt:lpstr>
      <vt:lpstr>Ethical Sourcing</vt:lpstr>
      <vt:lpstr>Product traceability with chain of origin</vt:lpstr>
      <vt:lpstr>Amazon and Sustainability</vt:lpstr>
      <vt:lpstr>Amazon’s Commitments</vt:lpstr>
      <vt:lpstr>PowerPoint Presentation</vt:lpstr>
      <vt:lpstr>Ethical Technology</vt:lpstr>
      <vt:lpstr>Technologists: Engage in CSR and ESG!</vt:lpstr>
      <vt:lpstr>Where I need help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apply the template</dc:title>
  <dc:subject>&lt;Speech title here&gt;</dc:subject>
  <dc:creator>Mark Schwartz</dc:creator>
  <cp:keywords/>
  <cp:lastModifiedBy>Alex Broderick-Forster</cp:lastModifiedBy>
  <cp:revision>51</cp:revision>
  <dcterms:created xsi:type="dcterms:W3CDTF">2021-04-25T13:25:50Z</dcterms:created>
  <dcterms:modified xsi:type="dcterms:W3CDTF">2021-05-14T19:56:16Z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